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 Id="rId5" Type="http://schemas.openxmlformats.org/officeDocument/2006/relationships/image" Target="../media/image65.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9.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9.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9.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github.com/braddelong/public-files/blob/master/econ-115-lecture-8.pptx" TargetMode="External"/><Relationship Id="rId5" Type="http://schemas.openxmlformats.org/officeDocument/2006/relationships/hyperlink" Target="https://bcourses.berkeley.edu/courses/1487684/assignments/8052000" TargetMode="External"/><Relationship Id="rId6" Type="http://schemas.openxmlformats.org/officeDocument/2006/relationships/hyperlink" Target="https://bcourses.berkeley.edu/courses/1487684"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2.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Fascism"/>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Fascism</a:t>
            </a:r>
          </a:p>
        </p:txBody>
      </p:sp>
      <p:sp>
        <p:nvSpPr>
          <p:cNvPr id="113" name="A belief in at least some traditional hierarchies: the army, the family, sometimes the church.…"/>
          <p:cNvSpPr txBox="1"/>
          <p:nvPr>
            <p:ph type="body" sz="half" idx="1"/>
          </p:nvPr>
        </p:nvSpPr>
        <p:spPr>
          <a:xfrm>
            <a:off x="314537" y="1152992"/>
            <a:ext cx="3977463" cy="5393771"/>
          </a:xfrm>
          <a:prstGeom prst="rect">
            <a:avLst/>
          </a:prstGeom>
        </p:spPr>
        <p:txBody>
          <a:bodyPr anchor="t"/>
          <a:lstStyle/>
          <a:p>
            <a:pPr marL="256116" indent="-256116" defTabSz="271105">
              <a:spcBef>
                <a:spcPts val="500"/>
              </a:spcBef>
              <a:buSzPct val="100000"/>
              <a:buAutoNum type="arabicPeriod" startAt="1"/>
              <a:defRPr i="1" sz="1452">
                <a:latin typeface="+mn-lt"/>
                <a:ea typeface="+mn-ea"/>
                <a:cs typeface="+mn-cs"/>
                <a:sym typeface="Helvetica"/>
              </a:defRPr>
            </a:pPr>
            <a:r>
              <a:t> </a:t>
            </a:r>
          </a:p>
          <a:p>
            <a:pPr marL="256116" indent="-256116" defTabSz="271105">
              <a:spcBef>
                <a:spcPts val="500"/>
              </a:spcBef>
              <a:buSzPct val="100000"/>
              <a:buAutoNum type="arabicPeriod" startAt="1"/>
              <a:defRPr i="1" sz="1452">
                <a:latin typeface="+mn-lt"/>
                <a:ea typeface="+mn-ea"/>
                <a:cs typeface="+mn-cs"/>
                <a:sym typeface="Helvetica"/>
              </a:defRPr>
            </a:pPr>
            <a:r>
              <a:t> </a:t>
            </a:r>
          </a:p>
          <a:p>
            <a:pPr marL="256116" indent="-256116" defTabSz="271105">
              <a:spcBef>
                <a:spcPts val="500"/>
              </a:spcBef>
              <a:buSzPct val="100000"/>
              <a:buAutoNum type="arabicPeriod" startAt="1"/>
              <a:defRPr i="1" sz="1452">
                <a:latin typeface="+mn-lt"/>
                <a:ea typeface="+mn-ea"/>
                <a:cs typeface="+mn-cs"/>
                <a:sym typeface="Helvetica"/>
              </a:defRPr>
            </a:pPr>
          </a:p>
          <a:p>
            <a:pPr marL="256116" indent="-256116" defTabSz="271105">
              <a:spcBef>
                <a:spcPts val="500"/>
              </a:spcBef>
              <a:buSzPct val="100000"/>
              <a:buAutoNum type="arabicPeriod" startAt="4"/>
              <a:defRPr sz="1452"/>
            </a:pPr>
            <a:r>
              <a:rPr i="1">
                <a:latin typeface="+mn-lt"/>
                <a:ea typeface="+mn-ea"/>
                <a:cs typeface="+mn-cs"/>
                <a:sym typeface="Helvetica"/>
              </a:rPr>
              <a:t>A belief in at least some traditional hierarchies</a:t>
            </a:r>
            <a:r>
              <a:t>: the army, the family, sometimes the church. </a:t>
            </a:r>
          </a:p>
          <a:p>
            <a:pPr marL="256116" indent="-256116" defTabSz="271105">
              <a:spcBef>
                <a:spcPts val="500"/>
              </a:spcBef>
              <a:buSzPct val="100000"/>
              <a:buAutoNum type="arabicPeriod" startAt="4"/>
              <a:defRPr sz="1452"/>
            </a:pPr>
            <a:r>
              <a:rPr i="1">
                <a:latin typeface="+mn-lt"/>
                <a:ea typeface="+mn-ea"/>
                <a:cs typeface="+mn-cs"/>
                <a:sym typeface="Helvetica"/>
              </a:rPr>
              <a:t>A hatred of social justice warriors</a:t>
            </a:r>
            <a:r>
              <a:t>: socialists as opponents of national self-assertion (and as potential betrayers of the people to slavery under a foreign—usually Jewish or Communist or Russian or all three elite); liberals as unwilling to take the steps necessary to fight socialists, as self-absorbed individualists who weakened the nation, and as parliamentarians who did not recognize that the nation, not the individual, held rights. </a:t>
            </a:r>
          </a:p>
          <a:p>
            <a:pPr marL="256116" indent="-256116" defTabSz="271105">
              <a:spcBef>
                <a:spcPts val="500"/>
              </a:spcBef>
              <a:buSzPct val="100000"/>
              <a:buAutoNum type="arabicPeriod" startAt="4"/>
              <a:defRPr sz="1452"/>
            </a:pPr>
            <a:r>
              <a:rPr i="1">
                <a:latin typeface="+mn-lt"/>
                <a:ea typeface="+mn-ea"/>
                <a:cs typeface="+mn-cs"/>
                <a:sym typeface="Helvetica"/>
              </a:rPr>
              <a:t>A hatred of Jews</a:t>
            </a:r>
            <a:r>
              <a:t>: rootless cosmopolitans uninterested in the ethnic or national identity and destiny; thieves and deceivers to boot; people who made their money through financial manipulation rather than heroic feats of engineering and construction.</a:t>
            </a:r>
          </a:p>
        </p:txBody>
      </p:sp>
      <p:pic>
        <p:nvPicPr>
          <p:cNvPr id="114" name="Erich_von_Manstein__ne_von_Lewinsky___.png" descr="Erich_von_Manstein__ne_von_Lewinsky___.png"/>
          <p:cNvPicPr>
            <a:picLocks noChangeAspect="1"/>
          </p:cNvPicPr>
          <p:nvPr/>
        </p:nvPicPr>
        <p:blipFill>
          <a:blip r:embed="rId2">
            <a:extLst/>
          </a:blip>
          <a:stretch>
            <a:fillRect/>
          </a:stretch>
        </p:blipFill>
        <p:spPr>
          <a:xfrm>
            <a:off x="4655816" y="1152992"/>
            <a:ext cx="4160253" cy="5251466"/>
          </a:xfrm>
          <a:prstGeom prst="rect">
            <a:avLst/>
          </a:prstGeom>
          <a:ln w="12700">
            <a:miter lim="400000"/>
          </a:ln>
        </p:spPr>
      </p:pic>
      <p:pic>
        <p:nvPicPr>
          <p:cNvPr id="115" name="Cursor_and_nuremberg_rally_-_Google_Search.png" descr="Cursor_and_nuremberg_rally_-_Google_Search.png"/>
          <p:cNvPicPr>
            <a:picLocks noChangeAspect="1"/>
          </p:cNvPicPr>
          <p:nvPr/>
        </p:nvPicPr>
        <p:blipFill>
          <a:blip r:embed="rId3">
            <a:extLst/>
          </a:blip>
          <a:stretch>
            <a:fillRect/>
          </a:stretch>
        </p:blipFill>
        <p:spPr>
          <a:xfrm>
            <a:off x="4291999" y="1152992"/>
            <a:ext cx="4490175" cy="5393771"/>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Review: 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246459">
              <a:defRPr sz="3360"/>
            </a:pPr>
            <a:r>
              <a:t>Review: The U.S.: The Roaring Twenties</a:t>
            </a:r>
          </a:p>
        </p:txBody>
      </p:sp>
      <p:sp>
        <p:nvSpPr>
          <p:cNvPr id="447"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448"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451"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452"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Review: To Your iClickers"/>
          <p:cNvSpPr txBox="1"/>
          <p:nvPr>
            <p:ph type="title"/>
          </p:nvPr>
        </p:nvSpPr>
        <p:spPr>
          <a:xfrm>
            <a:off x="371390" y="-1"/>
            <a:ext cx="8341552" cy="1071564"/>
          </a:xfrm>
          <a:prstGeom prst="rect">
            <a:avLst/>
          </a:prstGeom>
        </p:spPr>
        <p:txBody>
          <a:bodyPr/>
          <a:lstStyle/>
          <a:p>
            <a:pPr/>
            <a:r>
              <a:t>Review: To Your iClickers</a:t>
            </a:r>
          </a:p>
        </p:txBody>
      </p:sp>
      <p:sp>
        <p:nvSpPr>
          <p:cNvPr id="455" name="John Maynard Keynes thought that the prosperity of the pre-WWI years was:…"/>
          <p:cNvSpPr txBox="1"/>
          <p:nvPr>
            <p:ph type="body" idx="1"/>
          </p:nvPr>
        </p:nvSpPr>
        <p:spPr>
          <a:xfrm>
            <a:off x="371390" y="1071562"/>
            <a:ext cx="5534324" cy="5311433"/>
          </a:xfrm>
          <a:prstGeom prst="rect">
            <a:avLst/>
          </a:prstGeom>
        </p:spPr>
        <p:txBody>
          <a:bodyPr anchor="t"/>
          <a:lstStyle/>
          <a:p>
            <a:pPr marL="0" indent="0" defTabSz="299858">
              <a:spcBef>
                <a:spcPts val="600"/>
              </a:spcBef>
              <a:buSzTx/>
              <a:buNone/>
              <a:defRPr sz="1752"/>
            </a:pPr>
            <a:r>
              <a:t>John Maynard Keynes thought that the prosperity of the pre-WWI years was:</a:t>
            </a:r>
          </a:p>
          <a:p>
            <a:pPr marL="0" indent="0" defTabSz="299858">
              <a:spcBef>
                <a:spcPts val="600"/>
              </a:spcBef>
              <a:buSzTx/>
              <a:buNone/>
              <a:defRPr sz="1752"/>
            </a:pPr>
          </a:p>
          <a:p>
            <a:pPr marL="292768" indent="-292768" defTabSz="299858">
              <a:spcBef>
                <a:spcPts val="600"/>
              </a:spcBef>
              <a:buSzPct val="100000"/>
              <a:buAutoNum type="alphaUcPeriod" startAt="1"/>
              <a:defRPr sz="1752"/>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52"/>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52"/>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52"/>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52"/>
            </a:pPr>
            <a:r>
              <a:t>None of the above</a:t>
            </a:r>
          </a:p>
        </p:txBody>
      </p:sp>
      <p:pic>
        <p:nvPicPr>
          <p:cNvPr id="456" name="images.jpeg" descr="images.jpeg"/>
          <p:cNvPicPr>
            <a:picLocks noChangeAspect="1"/>
          </p:cNvPicPr>
          <p:nvPr/>
        </p:nvPicPr>
        <p:blipFill>
          <a:blip r:embed="rId2">
            <a:extLst/>
          </a:blip>
          <a:stretch>
            <a:fillRect/>
          </a:stretch>
        </p:blipFill>
        <p:spPr>
          <a:xfrm>
            <a:off x="5766067" y="1071562"/>
            <a:ext cx="2946876" cy="5311433"/>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459"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460"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463"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What Had Ended Previous Downturns?"/>
          <p:cNvSpPr txBox="1"/>
          <p:nvPr>
            <p:ph type="title" idx="4294967295"/>
          </p:nvPr>
        </p:nvSpPr>
        <p:spPr>
          <a:xfrm>
            <a:off x="457199" y="-1"/>
            <a:ext cx="8228391" cy="1023141"/>
          </a:xfrm>
          <a:prstGeom prst="rect">
            <a:avLst/>
          </a:prstGeom>
        </p:spPr>
        <p:txBody>
          <a:bodyPr lIns="50800" tIns="50800" rIns="50800" bIns="50800"/>
          <a:lstStyle>
            <a:lvl1pPr defTabSz="250567">
              <a:defRPr sz="3416">
                <a:solidFill>
                  <a:srgbClr val="000080"/>
                </a:solidFill>
              </a:defRPr>
            </a:lvl1pPr>
          </a:lstStyle>
          <a:p>
            <a:pPr/>
            <a:r>
              <a:t>What Had Ended Previous Downturns?</a:t>
            </a:r>
          </a:p>
        </p:txBody>
      </p:sp>
      <p:sp>
        <p:nvSpPr>
          <p:cNvPr id="466"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467"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470"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473"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474"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477"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478"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Why Was the Great Depression so Great?"/>
          <p:cNvSpPr txBox="1"/>
          <p:nvPr>
            <p:ph type="title" idx="4294967295"/>
          </p:nvPr>
        </p:nvSpPr>
        <p:spPr>
          <a:xfrm>
            <a:off x="457199" y="-1"/>
            <a:ext cx="8228391" cy="1023141"/>
          </a:xfrm>
          <a:prstGeom prst="rect">
            <a:avLst/>
          </a:prstGeom>
        </p:spPr>
        <p:txBody>
          <a:bodyPr lIns="50800" tIns="50800" rIns="50800" bIns="50800"/>
          <a:lstStyle>
            <a:lvl1pPr defTabSz="234136">
              <a:defRPr sz="3192">
                <a:solidFill>
                  <a:srgbClr val="000080"/>
                </a:solidFill>
              </a:defRPr>
            </a:lvl1pPr>
          </a:lstStyle>
          <a:p>
            <a:pPr/>
            <a:r>
              <a:t>Why Was the Great Depression so Great?</a:t>
            </a:r>
          </a:p>
        </p:txBody>
      </p:sp>
      <p:sp>
        <p:nvSpPr>
          <p:cNvPr id="481"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Adolf Hitler’s Rise to Power"/>
          <p:cNvSpPr txBox="1"/>
          <p:nvPr>
            <p:ph type="title" idx="4294967295"/>
          </p:nvPr>
        </p:nvSpPr>
        <p:spPr>
          <a:xfrm>
            <a:off x="457199" y="-1"/>
            <a:ext cx="8228391" cy="1156080"/>
          </a:xfrm>
          <a:prstGeom prst="rect">
            <a:avLst/>
          </a:prstGeom>
        </p:spPr>
        <p:txBody>
          <a:bodyPr lIns="50800" tIns="50800" rIns="50800" bIns="50800"/>
          <a:lstStyle/>
          <a:p>
            <a:pPr lvl="1" defTabSz="357366">
              <a:defRPr sz="4872">
                <a:solidFill>
                  <a:srgbClr val="000080"/>
                </a:solidFill>
              </a:defRPr>
            </a:pPr>
            <a:r>
              <a:t>Adolf Hitler’s Rise to Power</a:t>
            </a:r>
          </a:p>
        </p:txBody>
      </p:sp>
      <p:sp>
        <p:nvSpPr>
          <p:cNvPr id="118" name="Adolf Hitler rose to power as an anti-communist who had a plan:…"/>
          <p:cNvSpPr txBox="1"/>
          <p:nvPr>
            <p:ph type="body" sz="half" idx="4294967295"/>
          </p:nvPr>
        </p:nvSpPr>
        <p:spPr>
          <a:xfrm>
            <a:off x="457199" y="1156078"/>
            <a:ext cx="3809115" cy="5308606"/>
          </a:xfrm>
          <a:prstGeom prst="rect">
            <a:avLst/>
          </a:prstGeom>
        </p:spPr>
        <p:txBody>
          <a:bodyPr lIns="50800" tIns="50800" rIns="50800" bIns="50800" anchor="t"/>
          <a:lstStyle/>
          <a:p>
            <a:pPr marL="228176" indent="-228176" defTabSz="576072">
              <a:spcBef>
                <a:spcPts val="500"/>
              </a:spcBef>
              <a:defRPr sz="1512">
                <a:uFill>
                  <a:solidFill>
                    <a:srgbClr val="000000"/>
                  </a:solidFill>
                </a:uFill>
                <a:latin typeface="Times New Roman"/>
                <a:ea typeface="Times New Roman"/>
                <a:cs typeface="Times New Roman"/>
                <a:sym typeface="Times New Roman"/>
              </a:defRPr>
            </a:pPr>
            <a:r>
              <a:t>Adolf Hitler rose to power as an anti-communist who had a plan:</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to deal with the Great Depression</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to deal with German subservience to the World War I Allied powers</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to deal with the “November criminals”, the Jews, and the other enemies of the German Volk</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to turn Germans into a </a:t>
            </a:r>
            <a:r>
              <a:rPr i="1"/>
              <a:t>Herrenvolk</a:t>
            </a:r>
          </a:p>
          <a:p>
            <a:pPr marL="228176" indent="-228176" defTabSz="576072">
              <a:spcBef>
                <a:spcPts val="500"/>
              </a:spcBef>
              <a:defRPr sz="1512">
                <a:uFill>
                  <a:solidFill>
                    <a:srgbClr val="000000"/>
                  </a:solidFill>
                </a:uFill>
                <a:latin typeface="Times New Roman"/>
                <a:ea typeface="Times New Roman"/>
                <a:cs typeface="Times New Roman"/>
                <a:sym typeface="Times New Roman"/>
              </a:defRPr>
            </a:pPr>
            <a:r>
              <a:t>Adolf Hitler really hated Jews</a:t>
            </a:r>
          </a:p>
          <a:p>
            <a:pPr marL="228176" indent="-228176" defTabSz="576072">
              <a:spcBef>
                <a:spcPts val="500"/>
              </a:spcBef>
              <a:defRPr sz="1512">
                <a:uFill>
                  <a:solidFill>
                    <a:srgbClr val="000000"/>
                  </a:solidFill>
                </a:uFill>
                <a:latin typeface="Times New Roman"/>
                <a:ea typeface="Times New Roman"/>
                <a:cs typeface="Times New Roman"/>
                <a:sym typeface="Times New Roman"/>
              </a:defRPr>
            </a:pPr>
            <a:r>
              <a:t>Adolf Hitler had read too many cowboy novels</a:t>
            </a:r>
          </a:p>
          <a:p>
            <a:pPr marL="228176" indent="-228176" defTabSz="576072">
              <a:spcBef>
                <a:spcPts val="500"/>
              </a:spcBef>
              <a:defRPr sz="1512">
                <a:uFill>
                  <a:solidFill>
                    <a:srgbClr val="000000"/>
                  </a:solidFill>
                </a:uFill>
                <a:latin typeface="Times New Roman"/>
                <a:ea typeface="Times New Roman"/>
                <a:cs typeface="Times New Roman"/>
                <a:sym typeface="Times New Roman"/>
              </a:defRPr>
            </a:pPr>
            <a:r>
              <a:t>Adolf Hitler took Malthus </a:t>
            </a:r>
            <a:r>
              <a:rPr i="1"/>
              <a:t>very</a:t>
            </a:r>
            <a:r>
              <a:t> seriously:</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“Germany has an annual increase in population of nearly nine hundred thousand souls. The difficulty of feeding this army of new citizens must grow greater from year to year and ultimately end in catastrophe.... There were four ways of avoiding so terrible a development…”</a:t>
            </a:r>
          </a:p>
        </p:txBody>
      </p:sp>
      <p:pic>
        <p:nvPicPr>
          <p:cNvPr id="119" name="Cursor_and_nuremberg_rally_-_Google_Search.png" descr="Cursor_and_nuremberg_rally_-_Google_Search.png"/>
          <p:cNvPicPr>
            <a:picLocks noChangeAspect="1"/>
          </p:cNvPicPr>
          <p:nvPr/>
        </p:nvPicPr>
        <p:blipFill>
          <a:blip r:embed="rId2">
            <a:extLst/>
          </a:blip>
          <a:stretch>
            <a:fillRect/>
          </a:stretch>
        </p:blipFill>
        <p:spPr>
          <a:xfrm>
            <a:off x="4266312" y="1156078"/>
            <a:ext cx="4419278" cy="5308606"/>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484"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485"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488"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491"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94" name="The largest automobile manufacturer in the world in 1928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largest automobile manufacturer in the world in 1928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97" name="Worldwide, the Great Depression was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Worldwide, the Great Depression was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Review: New Deals"/>
          <p:cNvSpPr txBox="1"/>
          <p:nvPr>
            <p:ph type="title" idx="4294967295"/>
          </p:nvPr>
        </p:nvSpPr>
        <p:spPr>
          <a:xfrm>
            <a:off x="457199" y="-1"/>
            <a:ext cx="8228391" cy="1023141"/>
          </a:xfrm>
          <a:prstGeom prst="rect">
            <a:avLst/>
          </a:prstGeom>
        </p:spPr>
        <p:txBody>
          <a:bodyPr lIns="50800" tIns="50800" rIns="50800" bIns="50800"/>
          <a:lstStyle>
            <a:lvl1pPr defTabSz="410765"/>
          </a:lstStyle>
          <a:p>
            <a:pPr/>
            <a:r>
              <a:t>Review: New Deals</a:t>
            </a:r>
          </a:p>
        </p:txBody>
      </p:sp>
      <p:sp>
        <p:nvSpPr>
          <p:cNvPr id="500"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501"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504"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The Polanyian Perplex"/>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The Polanyian Perplex</a:t>
            </a:r>
          </a:p>
        </p:txBody>
      </p:sp>
      <p:sp>
        <p:nvSpPr>
          <p:cNvPr id="507" name="People believe that the rights they have are broader and deeper than simply property rights, but the market economy disagrees.…"/>
          <p:cNvSpPr txBox="1"/>
          <p:nvPr>
            <p:ph type="body" idx="4294967295"/>
          </p:nvPr>
        </p:nvSpPr>
        <p:spPr>
          <a:xfrm>
            <a:off x="457199" y="1023139"/>
            <a:ext cx="8228391" cy="5244064"/>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76">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76">
                <a:uFill>
                  <a:solidFill>
                    <a:srgbClr val="000000"/>
                  </a:solidFill>
                </a:uFill>
                <a:latin typeface="Calibri"/>
                <a:ea typeface="Calibri"/>
                <a:cs typeface="Calibri"/>
                <a:sym typeface="Calibri"/>
              </a:defRPr>
            </a:pPr>
            <a:r>
              <a:t>“Fictitious commodities”:</a:t>
            </a:r>
          </a:p>
          <a:p>
            <a:pPr lvl="1" marL="798618" indent="-358563" defTabSz="905255">
              <a:spcBef>
                <a:spcPts val="800"/>
              </a:spcBef>
              <a:defRPr sz="2376">
                <a:uFill>
                  <a:solidFill>
                    <a:srgbClr val="000000"/>
                  </a:solidFill>
                </a:uFill>
                <a:latin typeface="Calibri"/>
                <a:ea typeface="Calibri"/>
                <a:cs typeface="Calibri"/>
                <a:sym typeface="Calibri"/>
              </a:defRPr>
            </a:pPr>
            <a:r>
              <a:t>Land</a:t>
            </a:r>
          </a:p>
          <a:p>
            <a:pPr lvl="1" marL="798618" indent="-358563" defTabSz="905255">
              <a:spcBef>
                <a:spcPts val="800"/>
              </a:spcBef>
              <a:defRPr sz="2376">
                <a:uFill>
                  <a:solidFill>
                    <a:srgbClr val="000000"/>
                  </a:solidFill>
                </a:uFill>
                <a:latin typeface="Calibri"/>
                <a:ea typeface="Calibri"/>
                <a:cs typeface="Calibri"/>
                <a:sym typeface="Calibri"/>
              </a:defRPr>
            </a:pPr>
            <a:r>
              <a:t>Labor</a:t>
            </a:r>
          </a:p>
          <a:p>
            <a:pPr lvl="1" marL="798618" indent="-358563" defTabSz="905255">
              <a:spcBef>
                <a:spcPts val="800"/>
              </a:spcBef>
              <a:defRPr sz="2376">
                <a:uFill>
                  <a:solidFill>
                    <a:srgbClr val="000000"/>
                  </a:solidFill>
                </a:uFill>
                <a:latin typeface="Calibri"/>
                <a:ea typeface="Calibri"/>
                <a:cs typeface="Calibri"/>
                <a:sym typeface="Calibri"/>
              </a:defRPr>
            </a:pPr>
            <a:r>
              <a:t>Finance</a:t>
            </a:r>
          </a:p>
          <a:p>
            <a:pPr marL="358563" indent="-358563" defTabSz="905255">
              <a:spcBef>
                <a:spcPts val="800"/>
              </a:spcBef>
              <a:defRPr sz="2376">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The Permanent Problem of the Human Race"/>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Permanent Problem of the Human Race</a:t>
            </a:r>
          </a:p>
        </p:txBody>
      </p:sp>
      <p:sp>
        <p:nvSpPr>
          <p:cNvPr id="510" name="John Maynard Keynes thought that the economic problem would not be the &quot;major problem of the human race&quot;…"/>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28">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28">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513"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Four Ways Out…"/>
          <p:cNvSpPr txBox="1"/>
          <p:nvPr>
            <p:ph type="title" idx="4294967295"/>
          </p:nvPr>
        </p:nvSpPr>
        <p:spPr>
          <a:xfrm>
            <a:off x="457199" y="-1"/>
            <a:ext cx="8228391" cy="1156080"/>
          </a:xfrm>
          <a:prstGeom prst="rect">
            <a:avLst/>
          </a:prstGeom>
        </p:spPr>
        <p:txBody>
          <a:bodyPr lIns="50800" tIns="50800" rIns="50800" bIns="50800"/>
          <a:lstStyle>
            <a:lvl1pPr defTabSz="410765">
              <a:defRPr>
                <a:solidFill>
                  <a:srgbClr val="000080"/>
                </a:solidFill>
              </a:defRPr>
            </a:lvl1pPr>
          </a:lstStyle>
          <a:p>
            <a:pPr/>
            <a:r>
              <a:t>Four Ways Out…</a:t>
            </a:r>
          </a:p>
        </p:txBody>
      </p:sp>
      <p:sp>
        <p:nvSpPr>
          <p:cNvPr id="122" name="Birth control? That’s worse……"/>
          <p:cNvSpPr txBox="1"/>
          <p:nvPr>
            <p:ph type="body" sz="half" idx="4294967295"/>
          </p:nvPr>
        </p:nvSpPr>
        <p:spPr>
          <a:xfrm>
            <a:off x="457199" y="1156078"/>
            <a:ext cx="3809115" cy="5308606"/>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Birth control? That’s worse…</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Agricultural productivity? Limited effect…</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Export manufactures? “Unhealthy”—and incredibly risky given the British fleet…</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“Living space”: Conquest and demographic replacement</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Germany in a long-run fight for world domination with:</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Britain</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Russia</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America</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China? India?</a:t>
            </a:r>
          </a:p>
        </p:txBody>
      </p:sp>
      <p:pic>
        <p:nvPicPr>
          <p:cNvPr id="123" name="Cursor_and_nuremberg_rally_-_Google_Search.png" descr="Cursor_and_nuremberg_rally_-_Google_Search.png"/>
          <p:cNvPicPr>
            <a:picLocks noChangeAspect="1"/>
          </p:cNvPicPr>
          <p:nvPr/>
        </p:nvPicPr>
        <p:blipFill>
          <a:blip r:embed="rId2">
            <a:extLst/>
          </a:blip>
          <a:stretch>
            <a:fillRect/>
          </a:stretch>
        </p:blipFill>
        <p:spPr>
          <a:xfrm>
            <a:off x="4266312" y="1156078"/>
            <a:ext cx="4419278" cy="5308606"/>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51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1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52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52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52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53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5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5"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53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539"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543"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54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4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Drang nach Osten!"/>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Drang nach Osten! </a:t>
            </a:r>
          </a:p>
        </p:txBody>
      </p:sp>
      <p:sp>
        <p:nvSpPr>
          <p:cNvPr id="126" name="Adolf Hitler:…"/>
          <p:cNvSpPr txBox="1"/>
          <p:nvPr>
            <p:ph type="body" sz="half" idx="1"/>
          </p:nvPr>
        </p:nvSpPr>
        <p:spPr>
          <a:xfrm>
            <a:off x="314537" y="1152992"/>
            <a:ext cx="4263866" cy="5359959"/>
          </a:xfrm>
          <a:prstGeom prst="rect">
            <a:avLst/>
          </a:prstGeom>
        </p:spPr>
        <p:txBody>
          <a:bodyPr anchor="t"/>
          <a:lstStyle/>
          <a:p>
            <a:pPr marL="211878" indent="-211878" defTabSz="320397">
              <a:spcBef>
                <a:spcPts val="600"/>
              </a:spcBef>
              <a:defRPr sz="1716">
                <a:latin typeface="Times New Roman"/>
                <a:ea typeface="Times New Roman"/>
                <a:cs typeface="Times New Roman"/>
                <a:sym typeface="Times New Roman"/>
              </a:defRPr>
            </a:pPr>
            <a:r>
              <a:t>Adolf Hitler:</a:t>
            </a:r>
          </a:p>
          <a:p>
            <a:pPr lvl="1" marL="558588" indent="-211878" defTabSz="320397">
              <a:spcBef>
                <a:spcPts val="600"/>
              </a:spcBef>
              <a:defRPr sz="1716">
                <a:latin typeface="Times New Roman"/>
                <a:ea typeface="Times New Roman"/>
                <a:cs typeface="Times New Roman"/>
                <a:sym typeface="Times New Roman"/>
              </a:defRPr>
            </a:pPr>
            <a:r>
              <a:t>“We must... coolly and objectively adopt the standpoint that it can certainly not be the intention of Heaven to give one people fifty times as much land and soil in this world as another.... We must not let political boundaries obscure for us the boundaries of eternal justice…. </a:t>
            </a:r>
          </a:p>
          <a:p>
            <a:pPr lvl="1" marL="558588" indent="-211878" defTabSz="320397">
              <a:spcBef>
                <a:spcPts val="600"/>
              </a:spcBef>
              <a:defRPr sz="1716">
                <a:latin typeface="Times New Roman"/>
                <a:ea typeface="Times New Roman"/>
                <a:cs typeface="Times New Roman"/>
                <a:sym typeface="Times New Roman"/>
              </a:defRPr>
            </a:pPr>
            <a:r>
              <a:t>“The law of self-preservation goes into effect; and what is refused to amicable methods it is up to the fist to take… If land was desired in Europe, it could be obtained by and large only at the expense of Russia….</a:t>
            </a:r>
          </a:p>
          <a:p>
            <a:pPr lvl="1" marL="558588" indent="-211878" defTabSz="320397">
              <a:spcBef>
                <a:spcPts val="600"/>
              </a:spcBef>
              <a:defRPr sz="1716">
                <a:latin typeface="Times New Roman"/>
                <a:ea typeface="Times New Roman"/>
                <a:cs typeface="Times New Roman"/>
                <a:sym typeface="Times New Roman"/>
              </a:defRPr>
            </a:pPr>
            <a:r>
              <a:t>“The new Reich must again set itself on the march along the road of the Teutonic knights of old, to obtain by the German sword sod for the German plow and daily bread for the nation…”</a:t>
            </a:r>
          </a:p>
        </p:txBody>
      </p:sp>
      <p:pic>
        <p:nvPicPr>
          <p:cNvPr id="127" name="Cursor.png" descr="Cursor.png"/>
          <p:cNvPicPr>
            <a:picLocks noChangeAspect="1"/>
          </p:cNvPicPr>
          <p:nvPr/>
        </p:nvPicPr>
        <p:blipFill>
          <a:blip r:embed="rId2">
            <a:extLst/>
          </a:blip>
          <a:stretch>
            <a:fillRect/>
          </a:stretch>
        </p:blipFill>
        <p:spPr>
          <a:xfrm>
            <a:off x="4578402" y="1071562"/>
            <a:ext cx="4237667" cy="5441389"/>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5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2"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55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5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7"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55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56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2"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6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6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6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0"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7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5"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0"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81"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8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8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8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9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9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9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97"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0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02"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03"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04"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05"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60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Drang nach Osten! II"/>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Drang nach Osten! II</a:t>
            </a:r>
          </a:p>
        </p:txBody>
      </p:sp>
      <p:sp>
        <p:nvSpPr>
          <p:cNvPr id="130" name="Max Weber, a German liberal:…"/>
          <p:cNvSpPr txBox="1"/>
          <p:nvPr>
            <p:ph type="body" sz="half" idx="1"/>
          </p:nvPr>
        </p:nvSpPr>
        <p:spPr>
          <a:xfrm>
            <a:off x="314537" y="1152992"/>
            <a:ext cx="4341280" cy="5251466"/>
          </a:xfrm>
          <a:prstGeom prst="rect">
            <a:avLst/>
          </a:prstGeom>
        </p:spPr>
        <p:txBody>
          <a:bodyPr anchor="t"/>
          <a:lstStyle/>
          <a:p>
            <a:pPr marL="157550" indent="-157550" defTabSz="238244">
              <a:spcBef>
                <a:spcPts val="400"/>
              </a:spcBef>
              <a:defRPr sz="1275">
                <a:latin typeface="Times New Roman"/>
                <a:ea typeface="Times New Roman"/>
                <a:cs typeface="Times New Roman"/>
                <a:sym typeface="Times New Roman"/>
              </a:defRPr>
            </a:pPr>
            <a:r>
              <a:t>Max Weber, a German liberal:</a:t>
            </a:r>
          </a:p>
          <a:p>
            <a:pPr lvl="1" marL="415360" indent="-157550" defTabSz="238244">
              <a:spcBef>
                <a:spcPts val="400"/>
              </a:spcBef>
              <a:defRPr sz="1275">
                <a:latin typeface="Times New Roman"/>
                <a:ea typeface="Times New Roman"/>
                <a:cs typeface="Times New Roman"/>
                <a:sym typeface="Times New Roman"/>
              </a:defRPr>
            </a:pPr>
            <a:r>
              <a:t>“The German character of the East [is] something that should be protected…. Our state is a national state, and... we have a right to make this demand…. The economic struggle between the nationalities follows its course even under the semblance of 'peace'. The German peasants and day-labourers of the East are… getting the worst of it in the silent and dreary struggle of everyday economic existence… abandoning their homeland to a race which stands on a lower level…. </a:t>
            </a:r>
          </a:p>
          <a:p>
            <a:pPr lvl="1" marL="415360" indent="-157550" defTabSz="238244">
              <a:spcBef>
                <a:spcPts val="400"/>
              </a:spcBef>
              <a:defRPr sz="1275">
                <a:latin typeface="Times New Roman"/>
                <a:ea typeface="Times New Roman"/>
                <a:cs typeface="Times New Roman"/>
                <a:sym typeface="Times New Roman"/>
              </a:defRPr>
            </a:pPr>
            <a:r>
              <a:t>“Here can be no truce even in the economic struggle for existence…. Certainly the vulgar conception of political economy is that it consists in working out recipes for making the world happy…. However [reality] prevents us from imagining that… elbow-room in this earthly existence can be won in any way than through the hard struggle.... The question... is not 'how will human beings feel in the future' but 'how will they be'.... </a:t>
            </a:r>
          </a:p>
          <a:p>
            <a:pPr lvl="1" marL="415360" indent="-157550" defTabSz="238244">
              <a:spcBef>
                <a:spcPts val="400"/>
              </a:spcBef>
              <a:defRPr sz="1275">
                <a:latin typeface="Times New Roman"/>
                <a:ea typeface="Times New Roman"/>
                <a:cs typeface="Times New Roman"/>
                <a:sym typeface="Times New Roman"/>
              </a:defRPr>
            </a:pPr>
            <a:r>
              <a:t>“We do not want to train up feelings of well-being in people, but rather those characteristics we think constitute the greatness and nobility of our human nature…. </a:t>
            </a:r>
          </a:p>
          <a:p>
            <a:pPr lvl="1" marL="415360" indent="-157550" defTabSz="238244">
              <a:spcBef>
                <a:spcPts val="400"/>
              </a:spcBef>
              <a:defRPr sz="1275">
                <a:latin typeface="Times New Roman"/>
                <a:ea typeface="Times New Roman"/>
                <a:cs typeface="Times New Roman"/>
                <a:sym typeface="Times New Roman"/>
              </a:defRPr>
            </a:pPr>
            <a:r>
              <a:t>“Our successors will not hold us responsible before history for the kind of economic organization we hand over to them, but rather for the amount of elbow-room we conquer for them in the world…"</a:t>
            </a:r>
          </a:p>
        </p:txBody>
      </p:sp>
      <p:pic>
        <p:nvPicPr>
          <p:cNvPr id="131" name="Erich_von_Manstein__ne_von_Lewinsky___.png" descr="Erich_von_Manstein__ne_von_Lewinsky___.png"/>
          <p:cNvPicPr>
            <a:picLocks noChangeAspect="1"/>
          </p:cNvPicPr>
          <p:nvPr/>
        </p:nvPicPr>
        <p:blipFill>
          <a:blip r:embed="rId2">
            <a:extLst/>
          </a:blip>
          <a:stretch>
            <a:fillRect/>
          </a:stretch>
        </p:blipFill>
        <p:spPr>
          <a:xfrm>
            <a:off x="4655816" y="1152992"/>
            <a:ext cx="4160253" cy="5251466"/>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0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0"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11"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12"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13"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14"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15"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61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61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20"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4"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25"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9"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30"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631"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5"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4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3"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7"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6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1"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5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5"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6"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657"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review: Next Time"/>
          <p:cNvSpPr txBox="1"/>
          <p:nvPr>
            <p:ph type="title" idx="4294967295"/>
          </p:nvPr>
        </p:nvSpPr>
        <p:spPr>
          <a:xfrm>
            <a:off x="277663" y="-2"/>
            <a:ext cx="8572501" cy="1408341"/>
          </a:xfrm>
          <a:prstGeom prst="rect">
            <a:avLst/>
          </a:prstGeom>
        </p:spPr>
        <p:txBody>
          <a:bodyPr lIns="45718" tIns="45718" rIns="45718" bIns="45718"/>
          <a:lstStyle>
            <a:lvl1pPr defTabSz="329184">
              <a:defRPr sz="4320">
                <a:uFill>
                  <a:solidFill>
                    <a:srgbClr val="000000"/>
                  </a:solidFill>
                </a:uFill>
              </a:defRPr>
            </a:lvl1pPr>
          </a:lstStyle>
          <a:p>
            <a:pPr/>
            <a:r>
              <a:t>Review: Broad Sweep: To Your iClickers</a:t>
            </a:r>
          </a:p>
        </p:txBody>
      </p:sp>
      <p:sp>
        <p:nvSpPr>
          <p:cNvPr id="134" name="On to Chapter 3: Globalizing the World, 1870-1914 (&amp; Eichengreen, 1&amp;2):…"/>
          <p:cNvSpPr txBox="1"/>
          <p:nvPr>
            <p:ph type="body" idx="4294967295"/>
          </p:nvPr>
        </p:nvSpPr>
        <p:spPr>
          <a:xfrm>
            <a:off x="277663" y="1408338"/>
            <a:ext cx="8572501" cy="517763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1"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62"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63"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68"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6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7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73"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6"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79"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80"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8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4"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8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9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9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4"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9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70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70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4"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70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37"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0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9"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1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1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14"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1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18"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719"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Catch Our Breath…"/>
          <p:cNvSpPr txBox="1"/>
          <p:nvPr>
            <p:ph type="title"/>
          </p:nvPr>
        </p:nvSpPr>
        <p:spPr>
          <a:xfrm>
            <a:off x="276457" y="-2"/>
            <a:ext cx="8572501" cy="1270003"/>
          </a:xfrm>
          <a:prstGeom prst="rect">
            <a:avLst/>
          </a:prstGeom>
        </p:spPr>
        <p:txBody>
          <a:bodyPr/>
          <a:lstStyle/>
          <a:p>
            <a:pPr/>
            <a:r>
              <a:t>Notes</a:t>
            </a:r>
          </a:p>
        </p:txBody>
      </p:sp>
      <p:sp>
        <p:nvSpPr>
          <p:cNvPr id="72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72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40"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world economy as a whole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43"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world economy as a whole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solidFill>
                  <a:srgbClr val="000080"/>
                </a:solidFill>
                <a:uFill>
                  <a:solidFill>
                    <a:srgbClr val="000000"/>
                  </a:solidFill>
                </a:uFill>
              </a:defRPr>
            </a:lvl1pPr>
          </a:lstStyle>
          <a:p>
            <a:pPr/>
            <a:r>
              <a:t>Review: The Broad Sweep</a:t>
            </a:r>
          </a:p>
        </p:txBody>
      </p:sp>
      <p:sp>
        <p:nvSpPr>
          <p:cNvPr id="146"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47"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85"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292561">
              <a:spcBef>
                <a:spcPts val="700"/>
              </a:spcBef>
              <a:buSzTx/>
              <a:buFont typeface="Arial"/>
              <a:buNone/>
              <a:defRPr b="1" sz="1501">
                <a:uFill>
                  <a:solidFill>
                    <a:srgbClr val="000000"/>
                  </a:solidFill>
                </a:uFill>
                <a:latin typeface="+mn-lt"/>
                <a:ea typeface="+mn-ea"/>
                <a:cs typeface="+mn-cs"/>
                <a:sym typeface="Helvetica"/>
              </a:defRPr>
            </a:pPr>
            <a:r>
              <a:t>Calls are Carol Christ’s…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That said:</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If you are coughing and sneezing, stay home! Email me and we will give you extra-credit points…</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Otherwise, there are powerful herd-animal benefits to coming to lecture</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Washington State has been doing an intensive flu screening, so they know stuff:</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They guess: 1 in 1500 people in WA has coronavirus right now</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Half of them have no symptoms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Asymptomatic transmission means that we cannot contain this without shutting society down</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Cases doubling every 5 days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Means that by the end of March 1 in 45 people in WA will have it…</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April will be epidemic month</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In the end, 30%-70% of us will test positive</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&amp;, worldwide, 20 million people are likely to be dead</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Our hope is to stretch out this process as long as possible, so that health providers are not totally overwhelmed</a:t>
            </a:r>
          </a:p>
          <a:p>
            <a:pPr marL="15049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Oh. &amp; iClicker base station broken: ordered a new one…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50"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51"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54"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155"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156"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157"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World War II"/>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World War II</a:t>
            </a:r>
          </a:p>
        </p:txBody>
      </p:sp>
      <p:sp>
        <p:nvSpPr>
          <p:cNvPr id="160" name="Adolf Hitler took Malthus seriously:…"/>
          <p:cNvSpPr txBox="1"/>
          <p:nvPr>
            <p:ph type="body" sz="half" idx="4294967295"/>
          </p:nvPr>
        </p:nvSpPr>
        <p:spPr>
          <a:xfrm>
            <a:off x="457199" y="964260"/>
            <a:ext cx="3849563" cy="5500424"/>
          </a:xfrm>
          <a:prstGeom prst="rect">
            <a:avLst/>
          </a:prstGeom>
        </p:spPr>
        <p:txBody>
          <a:bodyPr lIns="50800" tIns="50800" rIns="50800" bIns="50800" anchor="t"/>
          <a:lstStyle/>
          <a:p>
            <a:pPr marL="213689" indent="-213689" defTabSz="539495">
              <a:spcBef>
                <a:spcPts val="400"/>
              </a:spcBef>
              <a:defRPr sz="1416">
                <a:uFill>
                  <a:solidFill>
                    <a:srgbClr val="000000"/>
                  </a:solidFill>
                </a:uFill>
                <a:latin typeface="Calibri"/>
                <a:ea typeface="Calibri"/>
                <a:cs typeface="Calibri"/>
                <a:sym typeface="Calibri"/>
              </a:defRPr>
            </a:pPr>
            <a:r>
              <a:t>Adolf Hitler took Malthus seriously:</a:t>
            </a:r>
          </a:p>
          <a:p>
            <a:pPr lvl="1" marL="475944" indent="-213689" defTabSz="539495">
              <a:spcBef>
                <a:spcPts val="400"/>
              </a:spcBef>
              <a:defRPr sz="1416">
                <a:uFill>
                  <a:solidFill>
                    <a:srgbClr val="000000"/>
                  </a:solidFill>
                </a:uFill>
                <a:latin typeface="Calibri"/>
                <a:ea typeface="Calibri"/>
                <a:cs typeface="Calibri"/>
                <a:sym typeface="Calibri"/>
              </a:defRPr>
            </a:pPr>
            <a:r>
              <a:t>“Germany has an annual increase in population of nearly nine hundred thousand souls. The difficulty of feeding this army of new citizens must grow greater from year to year and ultimately end in catastrophe.... There were four ways of avoiding so terrible a development…”</a:t>
            </a:r>
          </a:p>
          <a:p>
            <a:pPr marL="213689" indent="-213689" defTabSz="539495">
              <a:spcBef>
                <a:spcPts val="400"/>
              </a:spcBef>
              <a:defRPr sz="1416">
                <a:uFill>
                  <a:solidFill>
                    <a:srgbClr val="000000"/>
                  </a:solidFill>
                </a:uFill>
                <a:latin typeface="Calibri"/>
                <a:ea typeface="Calibri"/>
                <a:cs typeface="Calibri"/>
                <a:sym typeface="Calibri"/>
              </a:defRPr>
            </a:pPr>
            <a:r>
              <a:t>Birth control? That’s worse…</a:t>
            </a:r>
          </a:p>
          <a:p>
            <a:pPr marL="213689" indent="-213689" defTabSz="539495">
              <a:spcBef>
                <a:spcPts val="400"/>
              </a:spcBef>
              <a:defRPr sz="1416">
                <a:uFill>
                  <a:solidFill>
                    <a:srgbClr val="000000"/>
                  </a:solidFill>
                </a:uFill>
                <a:latin typeface="Calibri"/>
                <a:ea typeface="Calibri"/>
                <a:cs typeface="Calibri"/>
                <a:sym typeface="Calibri"/>
              </a:defRPr>
            </a:pPr>
            <a:r>
              <a:t>Agricultural productivity? Limited effect…</a:t>
            </a:r>
          </a:p>
          <a:p>
            <a:pPr marL="213689" indent="-213689" defTabSz="539495">
              <a:spcBef>
                <a:spcPts val="400"/>
              </a:spcBef>
              <a:defRPr sz="1416">
                <a:uFill>
                  <a:solidFill>
                    <a:srgbClr val="000000"/>
                  </a:solidFill>
                </a:uFill>
                <a:latin typeface="Calibri"/>
                <a:ea typeface="Calibri"/>
                <a:cs typeface="Calibri"/>
                <a:sym typeface="Calibri"/>
              </a:defRPr>
            </a:pPr>
            <a:r>
              <a:t>Export manufactures? “Unhealthy”—and incredibly risky given the British fleet…</a:t>
            </a:r>
          </a:p>
          <a:p>
            <a:pPr marL="213689" indent="-213689" defTabSz="539495">
              <a:spcBef>
                <a:spcPts val="400"/>
              </a:spcBef>
              <a:defRPr sz="1416">
                <a:uFill>
                  <a:solidFill>
                    <a:srgbClr val="000000"/>
                  </a:solidFill>
                </a:uFill>
                <a:latin typeface="Calibri"/>
                <a:ea typeface="Calibri"/>
                <a:cs typeface="Calibri"/>
                <a:sym typeface="Calibri"/>
              </a:defRPr>
            </a:pPr>
            <a:r>
              <a:t>“Living space”: Conquest and demographic replacement</a:t>
            </a:r>
          </a:p>
          <a:p>
            <a:pPr lvl="1" marL="475944" indent="-213689" defTabSz="539495">
              <a:spcBef>
                <a:spcPts val="400"/>
              </a:spcBef>
              <a:defRPr sz="1416">
                <a:uFill>
                  <a:solidFill>
                    <a:srgbClr val="000000"/>
                  </a:solidFill>
                </a:uFill>
                <a:latin typeface="Calibri"/>
                <a:ea typeface="Calibri"/>
                <a:cs typeface="Calibri"/>
                <a:sym typeface="Calibri"/>
              </a:defRPr>
            </a:pPr>
            <a:r>
              <a:t>Germany in a long-run fight for world domination with:</a:t>
            </a:r>
          </a:p>
          <a:p>
            <a:pPr lvl="2" marL="738199" indent="-213689" defTabSz="539495">
              <a:spcBef>
                <a:spcPts val="400"/>
              </a:spcBef>
              <a:defRPr sz="1416">
                <a:uFill>
                  <a:solidFill>
                    <a:srgbClr val="000000"/>
                  </a:solidFill>
                </a:uFill>
                <a:latin typeface="Calibri"/>
                <a:ea typeface="Calibri"/>
                <a:cs typeface="Calibri"/>
                <a:sym typeface="Calibri"/>
              </a:defRPr>
            </a:pPr>
            <a:r>
              <a:t>Britain</a:t>
            </a:r>
          </a:p>
          <a:p>
            <a:pPr lvl="2" marL="738199" indent="-213689" defTabSz="539495">
              <a:spcBef>
                <a:spcPts val="400"/>
              </a:spcBef>
              <a:defRPr sz="1416">
                <a:uFill>
                  <a:solidFill>
                    <a:srgbClr val="000000"/>
                  </a:solidFill>
                </a:uFill>
                <a:latin typeface="Calibri"/>
                <a:ea typeface="Calibri"/>
                <a:cs typeface="Calibri"/>
                <a:sym typeface="Calibri"/>
              </a:defRPr>
            </a:pPr>
            <a:r>
              <a:t>Russia</a:t>
            </a:r>
          </a:p>
          <a:p>
            <a:pPr lvl="2" marL="738199" indent="-213689" defTabSz="539495">
              <a:spcBef>
                <a:spcPts val="400"/>
              </a:spcBef>
              <a:defRPr sz="1416">
                <a:uFill>
                  <a:solidFill>
                    <a:srgbClr val="000000"/>
                  </a:solidFill>
                </a:uFill>
                <a:latin typeface="Calibri"/>
                <a:ea typeface="Calibri"/>
                <a:cs typeface="Calibri"/>
                <a:sym typeface="Calibri"/>
              </a:defRPr>
            </a:pPr>
            <a:r>
              <a:t>America</a:t>
            </a:r>
          </a:p>
          <a:p>
            <a:pPr lvl="2" marL="738199" indent="-213689" defTabSz="539495">
              <a:spcBef>
                <a:spcPts val="400"/>
              </a:spcBef>
              <a:defRPr sz="1416">
                <a:uFill>
                  <a:solidFill>
                    <a:srgbClr val="000000"/>
                  </a:solidFill>
                </a:uFill>
                <a:latin typeface="Calibri"/>
                <a:ea typeface="Calibri"/>
                <a:cs typeface="Calibri"/>
                <a:sym typeface="Calibri"/>
              </a:defRPr>
            </a:pPr>
            <a:r>
              <a:t>China? India?</a:t>
            </a:r>
          </a:p>
        </p:txBody>
      </p:sp>
      <p:pic>
        <p:nvPicPr>
          <p:cNvPr id="161" name="Image" descr="Image"/>
          <p:cNvPicPr>
            <a:picLocks noChangeAspect="1"/>
          </p:cNvPicPr>
          <p:nvPr/>
        </p:nvPicPr>
        <p:blipFill>
          <a:blip r:embed="rId2">
            <a:extLst/>
          </a:blip>
          <a:stretch>
            <a:fillRect/>
          </a:stretch>
        </p:blipFill>
        <p:spPr>
          <a:xfrm>
            <a:off x="4306760" y="964260"/>
            <a:ext cx="4378830" cy="452771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W.H. Auden"/>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W.H. Auden</a:t>
            </a:r>
          </a:p>
        </p:txBody>
      </p:sp>
      <p:sp>
        <p:nvSpPr>
          <p:cNvPr id="164" name="From “September 1, 1939,” by W.H. Auden…"/>
          <p:cNvSpPr txBox="1"/>
          <p:nvPr>
            <p:ph type="body" sz="half" idx="4294967295"/>
          </p:nvPr>
        </p:nvSpPr>
        <p:spPr>
          <a:xfrm>
            <a:off x="457199" y="964260"/>
            <a:ext cx="3849563" cy="5500424"/>
          </a:xfrm>
          <a:prstGeom prst="rect">
            <a:avLst/>
          </a:prstGeom>
        </p:spPr>
        <p:txBody>
          <a:bodyPr lIns="50800" tIns="50800" rIns="50800" bIns="50800" anchor="t"/>
          <a:lstStyle/>
          <a:p>
            <a:pPr marL="213689" indent="-213689" defTabSz="539495">
              <a:spcBef>
                <a:spcPts val="400"/>
              </a:spcBef>
              <a:defRPr sz="1416">
                <a:uFill>
                  <a:solidFill>
                    <a:srgbClr val="000000"/>
                  </a:solidFill>
                </a:uFill>
                <a:latin typeface="Calibri"/>
                <a:ea typeface="Calibri"/>
                <a:cs typeface="Calibri"/>
                <a:sym typeface="Calibri"/>
              </a:defRPr>
            </a:pPr>
            <a:r>
              <a:t>From “September 1, 1939,” by W.H. Auden</a:t>
            </a:r>
          </a:p>
          <a:p>
            <a:pPr lvl="1" marL="0" indent="134873" defTabSz="539495">
              <a:spcBef>
                <a:spcPts val="0"/>
              </a:spcBef>
              <a:buSzTx/>
              <a:buNone/>
              <a:defRPr sz="1416">
                <a:uFill>
                  <a:solidFill>
                    <a:srgbClr val="000000"/>
                  </a:solidFill>
                </a:uFill>
                <a:latin typeface="Calibri"/>
                <a:ea typeface="Calibri"/>
                <a:cs typeface="Calibri"/>
                <a:sym typeface="Calibri"/>
              </a:defRPr>
            </a:pPr>
            <a:r>
              <a:t>I sit in one of the dives</a:t>
            </a:r>
          </a:p>
          <a:p>
            <a:pPr lvl="1" marL="0" indent="134873" defTabSz="539495">
              <a:spcBef>
                <a:spcPts val="0"/>
              </a:spcBef>
              <a:buSzTx/>
              <a:buNone/>
              <a:defRPr sz="1416">
                <a:uFill>
                  <a:solidFill>
                    <a:srgbClr val="000000"/>
                  </a:solidFill>
                </a:uFill>
                <a:latin typeface="Calibri"/>
                <a:ea typeface="Calibri"/>
                <a:cs typeface="Calibri"/>
                <a:sym typeface="Calibri"/>
              </a:defRPr>
            </a:pPr>
            <a:r>
              <a:t>On Fifty-second Street</a:t>
            </a:r>
          </a:p>
          <a:p>
            <a:pPr lvl="1" marL="0" indent="134873" defTabSz="539495">
              <a:spcBef>
                <a:spcPts val="0"/>
              </a:spcBef>
              <a:buSzTx/>
              <a:buNone/>
              <a:defRPr sz="1416">
                <a:uFill>
                  <a:solidFill>
                    <a:srgbClr val="000000"/>
                  </a:solidFill>
                </a:uFill>
                <a:latin typeface="Calibri"/>
                <a:ea typeface="Calibri"/>
                <a:cs typeface="Calibri"/>
                <a:sym typeface="Calibri"/>
              </a:defRPr>
            </a:pPr>
            <a:r>
              <a:t>Uncertain and afraid</a:t>
            </a:r>
          </a:p>
          <a:p>
            <a:pPr lvl="1" marL="0" indent="134873" defTabSz="539495">
              <a:spcBef>
                <a:spcPts val="0"/>
              </a:spcBef>
              <a:buSzTx/>
              <a:buNone/>
              <a:defRPr sz="1416">
                <a:uFill>
                  <a:solidFill>
                    <a:srgbClr val="000000"/>
                  </a:solidFill>
                </a:uFill>
                <a:latin typeface="Calibri"/>
                <a:ea typeface="Calibri"/>
                <a:cs typeface="Calibri"/>
                <a:sym typeface="Calibri"/>
              </a:defRPr>
            </a:pPr>
            <a:r>
              <a:t>As the clever hopes expire </a:t>
            </a:r>
          </a:p>
          <a:p>
            <a:pPr lvl="1" marL="0" indent="134873" defTabSz="539495">
              <a:spcBef>
                <a:spcPts val="0"/>
              </a:spcBef>
              <a:buSzTx/>
              <a:buNone/>
              <a:defRPr sz="1416">
                <a:uFill>
                  <a:solidFill>
                    <a:srgbClr val="000000"/>
                  </a:solidFill>
                </a:uFill>
                <a:latin typeface="Calibri"/>
                <a:ea typeface="Calibri"/>
                <a:cs typeface="Calibri"/>
                <a:sym typeface="Calibri"/>
              </a:defRPr>
            </a:pPr>
            <a:r>
              <a:t>Of a low dishonest decade:</a:t>
            </a:r>
          </a:p>
          <a:p>
            <a:pPr lvl="1" marL="0" indent="134873" defTabSz="539495">
              <a:spcBef>
                <a:spcPts val="0"/>
              </a:spcBef>
              <a:buSzTx/>
              <a:buNone/>
              <a:defRPr sz="1416">
                <a:uFill>
                  <a:solidFill>
                    <a:srgbClr val="000000"/>
                  </a:solidFill>
                </a:uFill>
                <a:latin typeface="Calibri"/>
                <a:ea typeface="Calibri"/>
                <a:cs typeface="Calibri"/>
                <a:sym typeface="Calibri"/>
              </a:defRPr>
            </a:pPr>
            <a:r>
              <a:t>Waves of anger and of fear </a:t>
            </a:r>
          </a:p>
          <a:p>
            <a:pPr lvl="1" marL="0" indent="134873" defTabSz="539495">
              <a:spcBef>
                <a:spcPts val="0"/>
              </a:spcBef>
              <a:buSzTx/>
              <a:buNone/>
              <a:defRPr sz="1416">
                <a:uFill>
                  <a:solidFill>
                    <a:srgbClr val="000000"/>
                  </a:solidFill>
                </a:uFill>
                <a:latin typeface="Calibri"/>
                <a:ea typeface="Calibri"/>
                <a:cs typeface="Calibri"/>
                <a:sym typeface="Calibri"/>
              </a:defRPr>
            </a:pPr>
            <a:r>
              <a:t>Circulate over the bright</a:t>
            </a:r>
          </a:p>
          <a:p>
            <a:pPr lvl="1" marL="0" indent="134873" defTabSz="539495">
              <a:spcBef>
                <a:spcPts val="0"/>
              </a:spcBef>
              <a:buSzTx/>
              <a:buNone/>
              <a:defRPr sz="1416">
                <a:uFill>
                  <a:solidFill>
                    <a:srgbClr val="000000"/>
                  </a:solidFill>
                </a:uFill>
                <a:latin typeface="Calibri"/>
                <a:ea typeface="Calibri"/>
                <a:cs typeface="Calibri"/>
                <a:sym typeface="Calibri"/>
              </a:defRPr>
            </a:pPr>
            <a:r>
              <a:t>And darkened lands of the earth, </a:t>
            </a:r>
          </a:p>
          <a:p>
            <a:pPr lvl="1" marL="0" indent="134873" defTabSz="539495">
              <a:spcBef>
                <a:spcPts val="0"/>
              </a:spcBef>
              <a:buSzTx/>
              <a:buNone/>
              <a:defRPr sz="1416">
                <a:uFill>
                  <a:solidFill>
                    <a:srgbClr val="000000"/>
                  </a:solidFill>
                </a:uFill>
                <a:latin typeface="Calibri"/>
                <a:ea typeface="Calibri"/>
                <a:cs typeface="Calibri"/>
                <a:sym typeface="Calibri"/>
              </a:defRPr>
            </a:pPr>
            <a:r>
              <a:t>Obsessing our private lives;</a:t>
            </a:r>
          </a:p>
          <a:p>
            <a:pPr lvl="1" marL="0" indent="134873" defTabSz="539495">
              <a:spcBef>
                <a:spcPts val="0"/>
              </a:spcBef>
              <a:buSzTx/>
              <a:buNone/>
              <a:defRPr sz="1416">
                <a:uFill>
                  <a:solidFill>
                    <a:srgbClr val="000000"/>
                  </a:solidFill>
                </a:uFill>
                <a:latin typeface="Calibri"/>
                <a:ea typeface="Calibri"/>
                <a:cs typeface="Calibri"/>
                <a:sym typeface="Calibri"/>
              </a:defRPr>
            </a:pPr>
            <a:r>
              <a:t>The unmentionable odor of death </a:t>
            </a:r>
          </a:p>
          <a:p>
            <a:pPr lvl="1" marL="0" indent="134873" defTabSz="539495">
              <a:spcBef>
                <a:spcPts val="0"/>
              </a:spcBef>
              <a:buSzTx/>
              <a:buNone/>
              <a:defRPr sz="1416">
                <a:uFill>
                  <a:solidFill>
                    <a:srgbClr val="000000"/>
                  </a:solidFill>
                </a:uFill>
                <a:latin typeface="Calibri"/>
                <a:ea typeface="Calibri"/>
                <a:cs typeface="Calibri"/>
                <a:sym typeface="Calibri"/>
              </a:defRPr>
            </a:pPr>
            <a:r>
              <a:t>Offends the September night.</a:t>
            </a:r>
          </a:p>
          <a:p>
            <a:pPr lvl="1" marL="0" indent="134873" defTabSz="539495">
              <a:spcBef>
                <a:spcPts val="0"/>
              </a:spcBef>
              <a:buSzTx/>
              <a:buNone/>
              <a:defRPr sz="1416">
                <a:uFill>
                  <a:solidFill>
                    <a:srgbClr val="000000"/>
                  </a:solidFill>
                </a:uFill>
                <a:latin typeface="Calibri"/>
                <a:ea typeface="Calibri"/>
                <a:cs typeface="Calibri"/>
                <a:sym typeface="Calibri"/>
              </a:defRPr>
            </a:pPr>
          </a:p>
          <a:p>
            <a:pPr lvl="1" marL="0" indent="134873" defTabSz="539495">
              <a:spcBef>
                <a:spcPts val="0"/>
              </a:spcBef>
              <a:buSzTx/>
              <a:buNone/>
              <a:defRPr sz="1416">
                <a:uFill>
                  <a:solidFill>
                    <a:srgbClr val="000000"/>
                  </a:solidFill>
                </a:uFill>
                <a:latin typeface="Calibri"/>
                <a:ea typeface="Calibri"/>
                <a:cs typeface="Calibri"/>
                <a:sym typeface="Calibri"/>
              </a:defRPr>
            </a:pPr>
            <a:r>
              <a:t>Accurate scholarship can</a:t>
            </a:r>
          </a:p>
          <a:p>
            <a:pPr lvl="1" marL="0" indent="134873" defTabSz="539495">
              <a:spcBef>
                <a:spcPts val="0"/>
              </a:spcBef>
              <a:buSzTx/>
              <a:buNone/>
              <a:defRPr sz="1416">
                <a:uFill>
                  <a:solidFill>
                    <a:srgbClr val="000000"/>
                  </a:solidFill>
                </a:uFill>
                <a:latin typeface="Calibri"/>
                <a:ea typeface="Calibri"/>
                <a:cs typeface="Calibri"/>
                <a:sym typeface="Calibri"/>
              </a:defRPr>
            </a:pPr>
            <a:r>
              <a:t>Unearth the whole offence </a:t>
            </a:r>
          </a:p>
          <a:p>
            <a:pPr lvl="1" marL="0" indent="134873" defTabSz="539495">
              <a:spcBef>
                <a:spcPts val="0"/>
              </a:spcBef>
              <a:buSzTx/>
              <a:buNone/>
              <a:defRPr sz="1416">
                <a:uFill>
                  <a:solidFill>
                    <a:srgbClr val="000000"/>
                  </a:solidFill>
                </a:uFill>
                <a:latin typeface="Calibri"/>
                <a:ea typeface="Calibri"/>
                <a:cs typeface="Calibri"/>
                <a:sym typeface="Calibri"/>
              </a:defRPr>
            </a:pPr>
            <a:r>
              <a:t>From Luther until now</a:t>
            </a:r>
          </a:p>
          <a:p>
            <a:pPr lvl="1" marL="0" indent="134873" defTabSz="539495">
              <a:spcBef>
                <a:spcPts val="0"/>
              </a:spcBef>
              <a:buSzTx/>
              <a:buNone/>
              <a:defRPr sz="1416">
                <a:uFill>
                  <a:solidFill>
                    <a:srgbClr val="000000"/>
                  </a:solidFill>
                </a:uFill>
                <a:latin typeface="Calibri"/>
                <a:ea typeface="Calibri"/>
                <a:cs typeface="Calibri"/>
                <a:sym typeface="Calibri"/>
              </a:defRPr>
            </a:pPr>
            <a:r>
              <a:t>That has driven a culture mad, </a:t>
            </a:r>
          </a:p>
          <a:p>
            <a:pPr lvl="1" marL="0" indent="134873" defTabSz="539495">
              <a:spcBef>
                <a:spcPts val="0"/>
              </a:spcBef>
              <a:buSzTx/>
              <a:buNone/>
              <a:defRPr sz="1416">
                <a:uFill>
                  <a:solidFill>
                    <a:srgbClr val="000000"/>
                  </a:solidFill>
                </a:uFill>
                <a:latin typeface="Calibri"/>
                <a:ea typeface="Calibri"/>
                <a:cs typeface="Calibri"/>
                <a:sym typeface="Calibri"/>
              </a:defRPr>
            </a:pPr>
            <a:r>
              <a:t>Find what occurred at Linz,</a:t>
            </a:r>
          </a:p>
          <a:p>
            <a:pPr lvl="1" marL="0" indent="134873" defTabSz="539495">
              <a:spcBef>
                <a:spcPts val="0"/>
              </a:spcBef>
              <a:buSzTx/>
              <a:buNone/>
              <a:defRPr sz="1416">
                <a:uFill>
                  <a:solidFill>
                    <a:srgbClr val="000000"/>
                  </a:solidFill>
                </a:uFill>
                <a:latin typeface="Calibri"/>
                <a:ea typeface="Calibri"/>
                <a:cs typeface="Calibri"/>
                <a:sym typeface="Calibri"/>
              </a:defRPr>
            </a:pPr>
            <a:r>
              <a:t>What huge imago made </a:t>
            </a:r>
          </a:p>
          <a:p>
            <a:pPr lvl="1" marL="0" indent="134873" defTabSz="539495">
              <a:spcBef>
                <a:spcPts val="0"/>
              </a:spcBef>
              <a:buSzTx/>
              <a:buNone/>
              <a:defRPr sz="1416">
                <a:uFill>
                  <a:solidFill>
                    <a:srgbClr val="000000"/>
                  </a:solidFill>
                </a:uFill>
                <a:latin typeface="Calibri"/>
                <a:ea typeface="Calibri"/>
                <a:cs typeface="Calibri"/>
                <a:sym typeface="Calibri"/>
              </a:defRPr>
            </a:pPr>
            <a:r>
              <a:t>A psychopathic god:</a:t>
            </a:r>
          </a:p>
          <a:p>
            <a:pPr lvl="1" marL="0" indent="134873" defTabSz="539495">
              <a:spcBef>
                <a:spcPts val="0"/>
              </a:spcBef>
              <a:buSzTx/>
              <a:buNone/>
              <a:defRPr sz="1416">
                <a:uFill>
                  <a:solidFill>
                    <a:srgbClr val="000000"/>
                  </a:solidFill>
                </a:uFill>
                <a:latin typeface="Calibri"/>
                <a:ea typeface="Calibri"/>
                <a:cs typeface="Calibri"/>
                <a:sym typeface="Calibri"/>
              </a:defRPr>
            </a:pPr>
            <a:r>
              <a:t>and the public know</a:t>
            </a:r>
          </a:p>
          <a:p>
            <a:pPr lvl="1" marL="0" indent="134873" defTabSz="539495">
              <a:spcBef>
                <a:spcPts val="0"/>
              </a:spcBef>
              <a:buSzTx/>
              <a:buNone/>
              <a:defRPr sz="1416">
                <a:uFill>
                  <a:solidFill>
                    <a:srgbClr val="000000"/>
                  </a:solidFill>
                </a:uFill>
                <a:latin typeface="Calibri"/>
                <a:ea typeface="Calibri"/>
                <a:cs typeface="Calibri"/>
                <a:sym typeface="Calibri"/>
              </a:defRPr>
            </a:pPr>
            <a:r>
              <a:t>What all schoolchildren learn,</a:t>
            </a:r>
          </a:p>
          <a:p>
            <a:pPr lvl="1" marL="0" indent="134873" defTabSz="539495">
              <a:spcBef>
                <a:spcPts val="0"/>
              </a:spcBef>
              <a:buSzTx/>
              <a:buNone/>
              <a:defRPr sz="1416">
                <a:uFill>
                  <a:solidFill>
                    <a:srgbClr val="000000"/>
                  </a:solidFill>
                </a:uFill>
                <a:latin typeface="Calibri"/>
                <a:ea typeface="Calibri"/>
                <a:cs typeface="Calibri"/>
                <a:sym typeface="Calibri"/>
              </a:defRPr>
            </a:pPr>
            <a:r>
              <a:t>Those to whom evil is done </a:t>
            </a:r>
          </a:p>
          <a:p>
            <a:pPr lvl="1" marL="0" indent="134873" defTabSz="539495">
              <a:spcBef>
                <a:spcPts val="0"/>
              </a:spcBef>
              <a:buSzTx/>
              <a:buNone/>
              <a:defRPr sz="1416">
                <a:uFill>
                  <a:solidFill>
                    <a:srgbClr val="000000"/>
                  </a:solidFill>
                </a:uFill>
                <a:latin typeface="Calibri"/>
                <a:ea typeface="Calibri"/>
                <a:cs typeface="Calibri"/>
                <a:sym typeface="Calibri"/>
              </a:defRPr>
            </a:pPr>
            <a:r>
              <a:t>Do evil in return...</a:t>
            </a:r>
          </a:p>
        </p:txBody>
      </p:sp>
      <p:pic>
        <p:nvPicPr>
          <p:cNvPr id="165" name="Cursor_and_rommel_in_north_africa_-_Google_Search.png" descr="Cursor_and_rommel_in_north_africa_-_Google_Search.png"/>
          <p:cNvPicPr>
            <a:picLocks noChangeAspect="1"/>
          </p:cNvPicPr>
          <p:nvPr/>
        </p:nvPicPr>
        <p:blipFill>
          <a:blip r:embed="rId2">
            <a:extLst/>
          </a:blip>
          <a:stretch>
            <a:fillRect/>
          </a:stretch>
        </p:blipFill>
        <p:spPr>
          <a:xfrm>
            <a:off x="4306760" y="964260"/>
            <a:ext cx="4378830" cy="550042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 Popular Hitler"/>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A Popular Hitler</a:t>
            </a:r>
          </a:p>
        </p:txBody>
      </p:sp>
      <p:sp>
        <p:nvSpPr>
          <p:cNvPr id="168" name="The German economy recovered rapidly.…"/>
          <p:cNvSpPr txBox="1"/>
          <p:nvPr>
            <p:ph type="body" sz="half" idx="4294967295"/>
          </p:nvPr>
        </p:nvSpPr>
        <p:spPr>
          <a:xfrm>
            <a:off x="457199" y="964260"/>
            <a:ext cx="3849563" cy="5500424"/>
          </a:xfrm>
          <a:prstGeom prst="rect">
            <a:avLst/>
          </a:prstGeom>
        </p:spPr>
        <p:txBody>
          <a:bodyPr lIns="50800" tIns="50800" rIns="50800" bIns="50800" anchor="t"/>
          <a:lstStyle/>
          <a:p>
            <a:pPr marL="195580" indent="-195580" defTabSz="493776">
              <a:spcBef>
                <a:spcPts val="400"/>
              </a:spcBef>
              <a:defRPr sz="1296">
                <a:uFill>
                  <a:solidFill>
                    <a:srgbClr val="000000"/>
                  </a:solidFill>
                </a:uFill>
                <a:latin typeface="Calibri"/>
                <a:ea typeface="Calibri"/>
                <a:cs typeface="Calibri"/>
                <a:sym typeface="Calibri"/>
              </a:defRPr>
            </a:pPr>
            <a:r>
              <a:t>The German economy recovered rapidly.</a:t>
            </a:r>
          </a:p>
          <a:p>
            <a:pPr marL="195580" indent="-195580" defTabSz="493776">
              <a:spcBef>
                <a:spcPts val="400"/>
              </a:spcBef>
              <a:defRPr sz="1296">
                <a:uFill>
                  <a:solidFill>
                    <a:srgbClr val="000000"/>
                  </a:solidFill>
                </a:uFill>
                <a:latin typeface="Calibri"/>
                <a:ea typeface="Calibri"/>
                <a:cs typeface="Calibri"/>
                <a:sym typeface="Calibri"/>
              </a:defRPr>
            </a:pPr>
            <a:r>
              <a:t>But peaceful spending-fueled recovery was not what Hitler thought his regime was about. </a:t>
            </a:r>
          </a:p>
          <a:p>
            <a:pPr marL="195580" indent="-195580" defTabSz="493776">
              <a:spcBef>
                <a:spcPts val="400"/>
              </a:spcBef>
              <a:defRPr sz="1296">
                <a:uFill>
                  <a:solidFill>
                    <a:srgbClr val="000000"/>
                  </a:solidFill>
                </a:uFill>
                <a:latin typeface="Calibri"/>
                <a:ea typeface="Calibri"/>
                <a:cs typeface="Calibri"/>
                <a:sym typeface="Calibri"/>
              </a:defRPr>
            </a:pPr>
            <a:r>
              <a:t>His regime was about German rearmament</a:t>
            </a:r>
          </a:p>
          <a:p>
            <a:pPr marL="195580" indent="-195580" defTabSz="493776">
              <a:spcBef>
                <a:spcPts val="400"/>
              </a:spcBef>
              <a:defRPr sz="1296">
                <a:uFill>
                  <a:solidFill>
                    <a:srgbClr val="000000"/>
                  </a:solidFill>
                </a:uFill>
                <a:latin typeface="Calibri"/>
                <a:ea typeface="Calibri"/>
                <a:cs typeface="Calibri"/>
                <a:sym typeface="Calibri"/>
              </a:defRPr>
            </a:pPr>
            <a:r>
              <a:t>The victorious allies of World War I faced a knotty foreign policy problem. </a:t>
            </a:r>
          </a:p>
          <a:p>
            <a:pPr lvl="1" marL="435610" indent="-195580" defTabSz="493776">
              <a:spcBef>
                <a:spcPts val="400"/>
              </a:spcBef>
              <a:defRPr sz="1296">
                <a:uFill>
                  <a:solidFill>
                    <a:srgbClr val="000000"/>
                  </a:solidFill>
                </a:uFill>
                <a:latin typeface="Calibri"/>
                <a:ea typeface="Calibri"/>
                <a:cs typeface="Calibri"/>
                <a:sym typeface="Calibri"/>
              </a:defRPr>
            </a:pPr>
            <a:r>
              <a:t>The isolationist United States was uninterested in sending soldiers and garrisons to Europe. </a:t>
            </a:r>
          </a:p>
          <a:p>
            <a:pPr lvl="2" marL="675640" indent="-195580" defTabSz="493776">
              <a:spcBef>
                <a:spcPts val="400"/>
              </a:spcBef>
              <a:defRPr sz="1296">
                <a:uFill>
                  <a:solidFill>
                    <a:srgbClr val="000000"/>
                  </a:solidFill>
                </a:uFill>
                <a:latin typeface="Calibri"/>
                <a:ea typeface="Calibri"/>
                <a:cs typeface="Calibri"/>
                <a:sym typeface="Calibri"/>
              </a:defRPr>
            </a:pPr>
            <a:r>
              <a:t>The British and French electorates definitely did not want to do World War I again. </a:t>
            </a:r>
          </a:p>
          <a:p>
            <a:pPr lvl="2" marL="675640" indent="-195580" defTabSz="493776">
              <a:spcBef>
                <a:spcPts val="400"/>
              </a:spcBef>
              <a:defRPr sz="1296">
                <a:uFill>
                  <a:solidFill>
                    <a:srgbClr val="000000"/>
                  </a:solidFill>
                </a:uFill>
                <a:latin typeface="Calibri"/>
                <a:ea typeface="Calibri"/>
                <a:cs typeface="Calibri"/>
                <a:sym typeface="Calibri"/>
              </a:defRPr>
            </a:pPr>
            <a:r>
              <a:t>And Hitler’s program of rearmament and national self-assertion demanded that Britain and France make a choice.</a:t>
            </a:r>
          </a:p>
          <a:p>
            <a:pPr marL="195580" indent="-195580" defTabSz="493776">
              <a:spcBef>
                <a:spcPts val="400"/>
              </a:spcBef>
              <a:defRPr sz="1296">
                <a:uFill>
                  <a:solidFill>
                    <a:srgbClr val="000000"/>
                  </a:solidFill>
                </a:uFill>
                <a:latin typeface="Calibri"/>
                <a:ea typeface="Calibri"/>
                <a:cs typeface="Calibri"/>
                <a:sym typeface="Calibri"/>
              </a:defRPr>
            </a:pPr>
            <a:r>
              <a:t>The Westphalian sovereignty principle</a:t>
            </a:r>
          </a:p>
          <a:p>
            <a:pPr marL="195580" indent="-195580" defTabSz="493776">
              <a:spcBef>
                <a:spcPts val="400"/>
              </a:spcBef>
              <a:defRPr sz="1296">
                <a:uFill>
                  <a:solidFill>
                    <a:srgbClr val="000000"/>
                  </a:solidFill>
                </a:uFill>
                <a:latin typeface="Calibri"/>
                <a:ea typeface="Calibri"/>
                <a:cs typeface="Calibri"/>
                <a:sym typeface="Calibri"/>
              </a:defRPr>
            </a:pPr>
            <a:r>
              <a:t>Adjustment of national borders to correspond to linguistic groupings</a:t>
            </a:r>
          </a:p>
          <a:p>
            <a:pPr lvl="1" marL="435610" indent="-195580" defTabSz="493776">
              <a:spcBef>
                <a:spcPts val="400"/>
              </a:spcBef>
              <a:defRPr sz="1296">
                <a:uFill>
                  <a:solidFill>
                    <a:srgbClr val="000000"/>
                  </a:solidFill>
                </a:uFill>
                <a:latin typeface="Calibri"/>
                <a:ea typeface="Calibri"/>
                <a:cs typeface="Calibri"/>
                <a:sym typeface="Calibri"/>
              </a:defRPr>
            </a:pPr>
            <a:r>
              <a:t>People should be ruled from a capital where people spoke the same language that they did</a:t>
            </a:r>
          </a:p>
          <a:p>
            <a:pPr marL="195580" indent="-195580" defTabSz="493776">
              <a:spcBef>
                <a:spcPts val="400"/>
              </a:spcBef>
              <a:defRPr sz="1296">
                <a:uFill>
                  <a:solidFill>
                    <a:srgbClr val="000000"/>
                  </a:solidFill>
                </a:uFill>
                <a:latin typeface="Calibri"/>
                <a:ea typeface="Calibri"/>
                <a:cs typeface="Calibri"/>
                <a:sym typeface="Calibri"/>
              </a:defRPr>
            </a:pPr>
            <a:r>
              <a:t>Rearmament</a:t>
            </a:r>
          </a:p>
          <a:p>
            <a:pPr marL="195580" indent="-195580" defTabSz="493776">
              <a:spcBef>
                <a:spcPts val="400"/>
              </a:spcBef>
              <a:defRPr sz="1296">
                <a:uFill>
                  <a:solidFill>
                    <a:srgbClr val="000000"/>
                  </a:solidFill>
                </a:uFill>
                <a:latin typeface="Calibri"/>
                <a:ea typeface="Calibri"/>
                <a:cs typeface="Calibri"/>
                <a:sym typeface="Calibri"/>
              </a:defRPr>
            </a:pPr>
            <a:r>
              <a:t>Rhineland</a:t>
            </a:r>
          </a:p>
          <a:p>
            <a:pPr marL="195580" indent="-195580" defTabSz="493776">
              <a:spcBef>
                <a:spcPts val="400"/>
              </a:spcBef>
              <a:defRPr sz="1296">
                <a:uFill>
                  <a:solidFill>
                    <a:srgbClr val="000000"/>
                  </a:solidFill>
                </a:uFill>
                <a:latin typeface="Calibri"/>
                <a:ea typeface="Calibri"/>
                <a:cs typeface="Calibri"/>
                <a:sym typeface="Calibri"/>
              </a:defRPr>
            </a:pPr>
            <a:r>
              <a:t>The Soviet threat</a:t>
            </a:r>
          </a:p>
          <a:p>
            <a:pPr marL="195580" indent="-195580" defTabSz="493776">
              <a:spcBef>
                <a:spcPts val="400"/>
              </a:spcBef>
              <a:defRPr sz="1296">
                <a:uFill>
                  <a:solidFill>
                    <a:srgbClr val="000000"/>
                  </a:solidFill>
                </a:uFill>
                <a:latin typeface="Calibri"/>
                <a:ea typeface="Calibri"/>
                <a:cs typeface="Calibri"/>
                <a:sym typeface="Calibri"/>
              </a:defRPr>
            </a:pPr>
            <a:r>
              <a:t>Anschluss</a:t>
            </a:r>
          </a:p>
        </p:txBody>
      </p:sp>
      <p:pic>
        <p:nvPicPr>
          <p:cNvPr id="169" name="Cursor_and_adolf_hitler_-_Google_Search.png" descr="Cursor_and_adolf_hitler_-_Google_Search.png"/>
          <p:cNvPicPr>
            <a:picLocks noChangeAspect="1"/>
          </p:cNvPicPr>
          <p:nvPr/>
        </p:nvPicPr>
        <p:blipFill>
          <a:blip r:embed="rId2">
            <a:extLst/>
          </a:blip>
          <a:stretch>
            <a:fillRect/>
          </a:stretch>
        </p:blipFill>
        <p:spPr>
          <a:xfrm>
            <a:off x="4288115" y="964260"/>
            <a:ext cx="4397475" cy="550042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Munich to Warsaw"/>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Munich to Warsaw</a:t>
            </a:r>
          </a:p>
        </p:txBody>
      </p:sp>
      <p:sp>
        <p:nvSpPr>
          <p:cNvPr id="172" name="Munich…"/>
          <p:cNvSpPr txBox="1"/>
          <p:nvPr>
            <p:ph type="body" sz="half" idx="4294967295"/>
          </p:nvPr>
        </p:nvSpPr>
        <p:spPr>
          <a:xfrm>
            <a:off x="457199" y="964260"/>
            <a:ext cx="3468868" cy="5500424"/>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Munich</a:t>
            </a:r>
          </a:p>
          <a:p>
            <a:pPr marL="289748" indent="-289748" defTabSz="731520">
              <a:spcBef>
                <a:spcPts val="600"/>
              </a:spcBef>
              <a:defRPr sz="1920">
                <a:uFill>
                  <a:solidFill>
                    <a:srgbClr val="000000"/>
                  </a:solidFill>
                </a:uFill>
                <a:latin typeface="Calibri"/>
                <a:ea typeface="Calibri"/>
                <a:cs typeface="Calibri"/>
                <a:sym typeface="Calibri"/>
              </a:defRPr>
            </a:pPr>
            <a:r>
              <a:t>March 1939</a:t>
            </a:r>
          </a:p>
          <a:p>
            <a:pPr lvl="1" marL="645348" indent="-289748" defTabSz="731520">
              <a:spcBef>
                <a:spcPts val="600"/>
              </a:spcBef>
              <a:defRPr sz="1920">
                <a:uFill>
                  <a:solidFill>
                    <a:srgbClr val="000000"/>
                  </a:solidFill>
                </a:uFill>
                <a:latin typeface="Calibri"/>
                <a:ea typeface="Calibri"/>
                <a:cs typeface="Calibri"/>
                <a:sym typeface="Calibri"/>
              </a:defRPr>
            </a:pPr>
            <a:r>
              <a:t>The bloodless conquest of Czechoslovakia</a:t>
            </a:r>
          </a:p>
          <a:p>
            <a:pPr lvl="1" marL="645348" indent="-289748" defTabSz="731520">
              <a:spcBef>
                <a:spcPts val="600"/>
              </a:spcBef>
              <a:defRPr sz="1920">
                <a:uFill>
                  <a:solidFill>
                    <a:srgbClr val="000000"/>
                  </a:solidFill>
                </a:uFill>
                <a:latin typeface="Calibri"/>
                <a:ea typeface="Calibri"/>
                <a:cs typeface="Calibri"/>
                <a:sym typeface="Calibri"/>
              </a:defRPr>
            </a:pPr>
            <a:r>
              <a:t>The guarantees to Poland and Romania</a:t>
            </a:r>
          </a:p>
          <a:p>
            <a:pPr marL="289748" indent="-289748" defTabSz="731520">
              <a:spcBef>
                <a:spcPts val="600"/>
              </a:spcBef>
              <a:defRPr sz="1920">
                <a:uFill>
                  <a:solidFill>
                    <a:srgbClr val="000000"/>
                  </a:solidFill>
                </a:uFill>
                <a:latin typeface="Calibri"/>
                <a:ea typeface="Calibri"/>
                <a:cs typeface="Calibri"/>
                <a:sym typeface="Calibri"/>
              </a:defRPr>
            </a:pPr>
            <a:r>
              <a:t>Striking an alliance between Britain, France, and the Soviet Union</a:t>
            </a:r>
          </a:p>
          <a:p>
            <a:pPr lvl="1" marL="645348" indent="-289748" defTabSz="731520">
              <a:spcBef>
                <a:spcPts val="600"/>
              </a:spcBef>
              <a:defRPr sz="1920">
                <a:uFill>
                  <a:solidFill>
                    <a:srgbClr val="000000"/>
                  </a:solidFill>
                </a:uFill>
                <a:latin typeface="Calibri"/>
                <a:ea typeface="Calibri"/>
                <a:cs typeface="Calibri"/>
                <a:sym typeface="Calibri"/>
              </a:defRPr>
            </a:pPr>
            <a:r>
              <a:t>What do the fascists want, comrade? They want to exploit us, comrade?</a:t>
            </a:r>
          </a:p>
          <a:p>
            <a:pPr marL="289748" indent="-289748" defTabSz="731520">
              <a:spcBef>
                <a:spcPts val="600"/>
              </a:spcBef>
              <a:defRPr sz="1920">
                <a:uFill>
                  <a:solidFill>
                    <a:srgbClr val="000000"/>
                  </a:solidFill>
                </a:uFill>
                <a:latin typeface="Calibri"/>
                <a:ea typeface="Calibri"/>
                <a:cs typeface="Calibri"/>
                <a:sym typeface="Calibri"/>
              </a:defRPr>
            </a:pPr>
            <a:r>
              <a:t>The Hitler-Stalin pact</a:t>
            </a:r>
          </a:p>
          <a:p>
            <a:pPr marL="289748" indent="-289748" defTabSz="731520">
              <a:spcBef>
                <a:spcPts val="600"/>
              </a:spcBef>
              <a:defRPr sz="1920">
                <a:uFill>
                  <a:solidFill>
                    <a:srgbClr val="000000"/>
                  </a:solidFill>
                </a:uFill>
                <a:latin typeface="Calibri"/>
                <a:ea typeface="Calibri"/>
                <a:cs typeface="Calibri"/>
                <a:sym typeface="Calibri"/>
              </a:defRPr>
            </a:pPr>
            <a:r>
              <a:t>Britain and France rise to the challenge…</a:t>
            </a:r>
          </a:p>
        </p:txBody>
      </p:sp>
      <p:pic>
        <p:nvPicPr>
          <p:cNvPr id="173" name="Cursor_and_polish_campaign_of_1939_-_Google_Search.png" descr="Cursor_and_polish_campaign_of_1939_-_Google_Search.png"/>
          <p:cNvPicPr>
            <a:picLocks noChangeAspect="1"/>
          </p:cNvPicPr>
          <p:nvPr/>
        </p:nvPicPr>
        <p:blipFill>
          <a:blip r:embed="rId2">
            <a:extLst/>
          </a:blip>
          <a:stretch>
            <a:fillRect/>
          </a:stretch>
        </p:blipFill>
        <p:spPr>
          <a:xfrm>
            <a:off x="3926065" y="964260"/>
            <a:ext cx="4759525" cy="408979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e Greater East Asia Co-Prosperity Sphere"/>
          <p:cNvSpPr txBox="1"/>
          <p:nvPr>
            <p:ph type="title" idx="4294967295"/>
          </p:nvPr>
        </p:nvSpPr>
        <p:spPr>
          <a:xfrm>
            <a:off x="457199" y="-1"/>
            <a:ext cx="8228391" cy="964262"/>
          </a:xfrm>
          <a:prstGeom prst="rect">
            <a:avLst/>
          </a:prstGeom>
        </p:spPr>
        <p:txBody>
          <a:bodyPr lIns="50800" tIns="50800" rIns="50800" bIns="50800"/>
          <a:lstStyle>
            <a:lvl1pPr defTabSz="221813">
              <a:defRPr sz="3024">
                <a:solidFill>
                  <a:srgbClr val="000080"/>
                </a:solidFill>
              </a:defRPr>
            </a:lvl1pPr>
          </a:lstStyle>
          <a:p>
            <a:pPr/>
            <a:r>
              <a:t>The Greater East Asia Co-Prosperity Sphere</a:t>
            </a:r>
          </a:p>
        </p:txBody>
      </p:sp>
      <p:sp>
        <p:nvSpPr>
          <p:cNvPr id="176" name="Korea and Taiwan…"/>
          <p:cNvSpPr txBox="1"/>
          <p:nvPr>
            <p:ph type="body" sz="half" idx="4294967295"/>
          </p:nvPr>
        </p:nvSpPr>
        <p:spPr>
          <a:xfrm>
            <a:off x="457199" y="964260"/>
            <a:ext cx="2694767" cy="550042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Korea and Taiwan</a:t>
            </a:r>
          </a:p>
          <a:p>
            <a:pPr marL="307857" indent="-307857" defTabSz="777240">
              <a:spcBef>
                <a:spcPts val="700"/>
              </a:spcBef>
              <a:defRPr sz="2040">
                <a:uFill>
                  <a:solidFill>
                    <a:srgbClr val="000000"/>
                  </a:solidFill>
                </a:uFill>
                <a:latin typeface="Calibri"/>
                <a:ea typeface="Calibri"/>
                <a:cs typeface="Calibri"/>
                <a:sym typeface="Calibri"/>
              </a:defRPr>
            </a:pPr>
            <a:r>
              <a:t>Manchukuo</a:t>
            </a:r>
          </a:p>
          <a:p>
            <a:pPr marL="307857" indent="-307857" defTabSz="777240">
              <a:spcBef>
                <a:spcPts val="700"/>
              </a:spcBef>
              <a:defRPr sz="2040">
                <a:uFill>
                  <a:solidFill>
                    <a:srgbClr val="000000"/>
                  </a:solidFill>
                </a:uFill>
                <a:latin typeface="Calibri"/>
                <a:ea typeface="Calibri"/>
                <a:cs typeface="Calibri"/>
                <a:sym typeface="Calibri"/>
              </a:defRPr>
            </a:pPr>
            <a:r>
              <a:t>The Marco Polo Bridge</a:t>
            </a:r>
          </a:p>
          <a:p>
            <a:pPr marL="307857" indent="-307857" defTabSz="777240">
              <a:spcBef>
                <a:spcPts val="700"/>
              </a:spcBef>
              <a:defRPr sz="2040">
                <a:uFill>
                  <a:solidFill>
                    <a:srgbClr val="000000"/>
                  </a:solidFill>
                </a:uFill>
                <a:latin typeface="Calibri"/>
                <a:ea typeface="Calibri"/>
                <a:cs typeface="Calibri"/>
                <a:sym typeface="Calibri"/>
              </a:defRPr>
            </a:pPr>
            <a:r>
              <a:t>Khalkin Gol</a:t>
            </a:r>
          </a:p>
          <a:p>
            <a:pPr marL="307857" indent="-307857" defTabSz="777240">
              <a:spcBef>
                <a:spcPts val="700"/>
              </a:spcBef>
              <a:defRPr sz="2040">
                <a:uFill>
                  <a:solidFill>
                    <a:srgbClr val="000000"/>
                  </a:solidFill>
                </a:uFill>
                <a:latin typeface="Calibri"/>
                <a:ea typeface="Calibri"/>
                <a:cs typeface="Calibri"/>
                <a:sym typeface="Calibri"/>
              </a:defRPr>
            </a:pPr>
            <a:r>
              <a:t>The attack on China</a:t>
            </a:r>
          </a:p>
          <a:p>
            <a:pPr marL="307857" indent="-307857" defTabSz="777240">
              <a:spcBef>
                <a:spcPts val="700"/>
              </a:spcBef>
              <a:defRPr sz="2040">
                <a:uFill>
                  <a:solidFill>
                    <a:srgbClr val="000000"/>
                  </a:solidFill>
                </a:uFill>
                <a:latin typeface="Calibri"/>
                <a:ea typeface="Calibri"/>
                <a:cs typeface="Calibri"/>
                <a:sym typeface="Calibri"/>
              </a:defRPr>
            </a:pPr>
            <a:r>
              <a:t>The move into Indochina</a:t>
            </a:r>
          </a:p>
          <a:p>
            <a:pPr lvl="1" marL="685682" indent="-307857" defTabSz="777240">
              <a:spcBef>
                <a:spcPts val="700"/>
              </a:spcBef>
              <a:defRPr sz="2040">
                <a:uFill>
                  <a:solidFill>
                    <a:srgbClr val="000000"/>
                  </a:solidFill>
                </a:uFill>
                <a:latin typeface="Calibri"/>
                <a:ea typeface="Calibri"/>
                <a:cs typeface="Calibri"/>
                <a:sym typeface="Calibri"/>
              </a:defRPr>
            </a:pPr>
            <a:r>
              <a:t>The oil embargo</a:t>
            </a:r>
          </a:p>
          <a:p>
            <a:pPr marL="307857" indent="-307857" defTabSz="777240">
              <a:spcBef>
                <a:spcPts val="700"/>
              </a:spcBef>
              <a:defRPr sz="2040">
                <a:uFill>
                  <a:solidFill>
                    <a:srgbClr val="000000"/>
                  </a:solidFill>
                </a:uFill>
                <a:latin typeface="Calibri"/>
                <a:ea typeface="Calibri"/>
                <a:cs typeface="Calibri"/>
                <a:sym typeface="Calibri"/>
              </a:defRPr>
            </a:pPr>
            <a:r>
              <a:t>Let’s attack two superpowers!</a:t>
            </a:r>
          </a:p>
          <a:p>
            <a:pPr lvl="1" marL="685682" indent="-307857" defTabSz="777240">
              <a:spcBef>
                <a:spcPts val="700"/>
              </a:spcBef>
              <a:defRPr sz="2040">
                <a:uFill>
                  <a:solidFill>
                    <a:srgbClr val="000000"/>
                  </a:solidFill>
                </a:uFill>
                <a:latin typeface="Calibri"/>
                <a:ea typeface="Calibri"/>
                <a:cs typeface="Calibri"/>
                <a:sym typeface="Calibri"/>
              </a:defRPr>
            </a:pPr>
            <a:r>
              <a:t>Repel their counterattacks</a:t>
            </a:r>
          </a:p>
          <a:p>
            <a:pPr lvl="1" marL="685682" indent="-307857" defTabSz="777240">
              <a:spcBef>
                <a:spcPts val="700"/>
              </a:spcBef>
              <a:defRPr sz="2040">
                <a:uFill>
                  <a:solidFill>
                    <a:srgbClr val="000000"/>
                  </a:solidFill>
                </a:uFill>
                <a:latin typeface="Calibri"/>
                <a:ea typeface="Calibri"/>
                <a:cs typeface="Calibri"/>
                <a:sym typeface="Calibri"/>
              </a:defRPr>
            </a:pPr>
            <a:r>
              <a:t>And then negotiate</a:t>
            </a:r>
          </a:p>
        </p:txBody>
      </p:sp>
      <p:pic>
        <p:nvPicPr>
          <p:cNvPr id="177" name="Image" descr="Image"/>
          <p:cNvPicPr>
            <a:picLocks noChangeAspect="1"/>
          </p:cNvPicPr>
          <p:nvPr/>
        </p:nvPicPr>
        <p:blipFill>
          <a:blip r:embed="rId2">
            <a:extLst/>
          </a:blip>
          <a:stretch>
            <a:fillRect/>
          </a:stretch>
        </p:blipFill>
        <p:spPr>
          <a:xfrm>
            <a:off x="3151964" y="964260"/>
            <a:ext cx="5533626" cy="550042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litzkrieg!"/>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Blitzkrieg!</a:t>
            </a:r>
          </a:p>
        </p:txBody>
      </p:sp>
      <p:sp>
        <p:nvSpPr>
          <p:cNvPr id="180" name="Nazis tactically superior: 2-1 to 5-1 tactical/operational casualty rates…"/>
          <p:cNvSpPr txBox="1"/>
          <p:nvPr>
            <p:ph type="body" sz="half" idx="4294967295"/>
          </p:nvPr>
        </p:nvSpPr>
        <p:spPr>
          <a:xfrm>
            <a:off x="457199" y="964260"/>
            <a:ext cx="3468868" cy="5500424"/>
          </a:xfrm>
          <a:prstGeom prst="rect">
            <a:avLst/>
          </a:prstGeom>
        </p:spPr>
        <p:txBody>
          <a:bodyPr lIns="50800" tIns="50800" rIns="50800" bIns="50800" anchor="t"/>
          <a:lstStyle/>
          <a:p>
            <a:pPr marL="235420" indent="-235420" defTabSz="594359">
              <a:spcBef>
                <a:spcPts val="500"/>
              </a:spcBef>
              <a:defRPr sz="1560">
                <a:uFill>
                  <a:solidFill>
                    <a:srgbClr val="000000"/>
                  </a:solidFill>
                </a:uFill>
                <a:latin typeface="Calibri"/>
                <a:ea typeface="Calibri"/>
                <a:cs typeface="Calibri"/>
                <a:sym typeface="Calibri"/>
              </a:defRPr>
            </a:pPr>
            <a:r>
              <a:t>Nazis tactically superior: 2-1 to 5-1 tactical/operational casualty rates</a:t>
            </a:r>
          </a:p>
          <a:p>
            <a:pPr marL="235420" indent="-235420" defTabSz="594359">
              <a:spcBef>
                <a:spcPts val="500"/>
              </a:spcBef>
              <a:defRPr sz="1560">
                <a:uFill>
                  <a:solidFill>
                    <a:srgbClr val="000000"/>
                  </a:solidFill>
                </a:uFill>
                <a:latin typeface="Calibri"/>
                <a:ea typeface="Calibri"/>
                <a:cs typeface="Calibri"/>
                <a:sym typeface="Calibri"/>
              </a:defRPr>
            </a:pPr>
            <a:r>
              <a:t>Nazis operationally superior: </a:t>
            </a:r>
          </a:p>
          <a:p>
            <a:pPr lvl="1" marL="524345" indent="-235420" defTabSz="594359">
              <a:spcBef>
                <a:spcPts val="500"/>
              </a:spcBef>
              <a:defRPr sz="1560">
                <a:uFill>
                  <a:solidFill>
                    <a:srgbClr val="000000"/>
                  </a:solidFill>
                </a:uFill>
                <a:latin typeface="Calibri"/>
                <a:ea typeface="Calibri"/>
                <a:cs typeface="Calibri"/>
                <a:sym typeface="Calibri"/>
              </a:defRPr>
            </a:pPr>
            <a:r>
              <a:t>French armored divisions:</a:t>
            </a:r>
          </a:p>
          <a:p>
            <a:pPr lvl="2" marL="813270" indent="-235420" defTabSz="594359">
              <a:spcBef>
                <a:spcPts val="500"/>
              </a:spcBef>
              <a:defRPr sz="1560">
                <a:uFill>
                  <a:solidFill>
                    <a:srgbClr val="000000"/>
                  </a:solidFill>
                </a:uFill>
                <a:latin typeface="Calibri"/>
                <a:ea typeface="Calibri"/>
                <a:cs typeface="Calibri"/>
                <a:sym typeface="Calibri"/>
              </a:defRPr>
            </a:pPr>
            <a:r>
              <a:t>1st out of gas</a:t>
            </a:r>
          </a:p>
          <a:p>
            <a:pPr lvl="2" marL="813270" indent="-235420" defTabSz="594359">
              <a:spcBef>
                <a:spcPts val="500"/>
              </a:spcBef>
              <a:defRPr sz="1560">
                <a:uFill>
                  <a:solidFill>
                    <a:srgbClr val="000000"/>
                  </a:solidFill>
                </a:uFill>
                <a:latin typeface="Calibri"/>
                <a:ea typeface="Calibri"/>
                <a:cs typeface="Calibri"/>
                <a:sym typeface="Calibri"/>
              </a:defRPr>
            </a:pPr>
            <a:r>
              <a:t>2nd assembly areas overrun</a:t>
            </a:r>
          </a:p>
          <a:p>
            <a:pPr lvl="2" marL="813270" indent="-235420" defTabSz="594359">
              <a:spcBef>
                <a:spcPts val="500"/>
              </a:spcBef>
              <a:defRPr sz="1560">
                <a:uFill>
                  <a:solidFill>
                    <a:srgbClr val="000000"/>
                  </a:solidFill>
                </a:uFill>
                <a:latin typeface="Calibri"/>
                <a:ea typeface="Calibri"/>
                <a:cs typeface="Calibri"/>
                <a:sym typeface="Calibri"/>
              </a:defRPr>
            </a:pPr>
            <a:r>
              <a:t>3rd and General Huntziger</a:t>
            </a:r>
          </a:p>
          <a:p>
            <a:pPr lvl="2" marL="813270" indent="-235420" defTabSz="594359">
              <a:spcBef>
                <a:spcPts val="500"/>
              </a:spcBef>
              <a:defRPr sz="1560">
                <a:uFill>
                  <a:solidFill>
                    <a:srgbClr val="000000"/>
                  </a:solidFill>
                </a:uFill>
                <a:latin typeface="Calibri"/>
                <a:ea typeface="Calibri"/>
                <a:cs typeface="Calibri"/>
                <a:sym typeface="Calibri"/>
              </a:defRPr>
            </a:pPr>
            <a:r>
              <a:t>4th and de Gaulle</a:t>
            </a:r>
          </a:p>
          <a:p>
            <a:pPr lvl="1" marL="524345" indent="-235420" defTabSz="594359">
              <a:spcBef>
                <a:spcPts val="500"/>
              </a:spcBef>
              <a:defRPr sz="1560">
                <a:uFill>
                  <a:solidFill>
                    <a:srgbClr val="000000"/>
                  </a:solidFill>
                </a:uFill>
                <a:latin typeface="Calibri"/>
                <a:ea typeface="Calibri"/>
                <a:cs typeface="Calibri"/>
                <a:sym typeface="Calibri"/>
              </a:defRPr>
            </a:pPr>
            <a:r>
              <a:t>Find large groups of your soldiers overwhelmed, surrounded, cut off, out of supply, fleeing in panic and forced to surrender</a:t>
            </a:r>
          </a:p>
          <a:p>
            <a:pPr lvl="1" marL="524345" indent="-235420" defTabSz="594359">
              <a:spcBef>
                <a:spcPts val="500"/>
              </a:spcBef>
              <a:defRPr sz="1560">
                <a:uFill>
                  <a:solidFill>
                    <a:srgbClr val="000000"/>
                  </a:solidFill>
                </a:uFill>
                <a:latin typeface="Calibri"/>
                <a:ea typeface="Calibri"/>
                <a:cs typeface="Calibri"/>
                <a:sym typeface="Calibri"/>
              </a:defRPr>
            </a:pPr>
            <a:r>
              <a:t>The last such episode took place in December 1944: the Nazi Fifth Panzer Army surrounded and forced the surrender of nearly the entire U.S. 106th Infantry Division in the Schnee Eifel of the Ardennes Forest</a:t>
            </a:r>
          </a:p>
        </p:txBody>
      </p:sp>
      <p:pic>
        <p:nvPicPr>
          <p:cNvPr id="181" name="Cursor_and_blitzkrieg_-_Google_Search.png" descr="Cursor_and_blitzkrieg_-_Google_Search.png"/>
          <p:cNvPicPr>
            <a:picLocks noChangeAspect="1"/>
          </p:cNvPicPr>
          <p:nvPr/>
        </p:nvPicPr>
        <p:blipFill>
          <a:blip r:embed="rId2">
            <a:extLst/>
          </a:blip>
          <a:stretch>
            <a:fillRect/>
          </a:stretch>
        </p:blipFill>
        <p:spPr>
          <a:xfrm>
            <a:off x="3926066" y="964260"/>
            <a:ext cx="4759524" cy="548766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trategy!"/>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Strategy!</a:t>
            </a:r>
          </a:p>
        </p:txBody>
      </p:sp>
      <p:sp>
        <p:nvSpPr>
          <p:cNvPr id="184" name="October 1942…"/>
          <p:cNvSpPr txBox="1"/>
          <p:nvPr>
            <p:ph type="body" sz="half" idx="4294967295"/>
          </p:nvPr>
        </p:nvSpPr>
        <p:spPr>
          <a:xfrm>
            <a:off x="457199" y="964260"/>
            <a:ext cx="3390615" cy="5500424"/>
          </a:xfrm>
          <a:prstGeom prst="rect">
            <a:avLst/>
          </a:prstGeom>
        </p:spPr>
        <p:txBody>
          <a:bodyPr lIns="50800" tIns="50800" rIns="50800" bIns="50800" anchor="t"/>
          <a:lstStyle/>
          <a:p>
            <a:pPr marL="333210" indent="-333210" defTabSz="841247">
              <a:spcBef>
                <a:spcPts val="700"/>
              </a:spcBef>
              <a:defRPr sz="2208">
                <a:uFill>
                  <a:solidFill>
                    <a:srgbClr val="000000"/>
                  </a:solidFill>
                </a:uFill>
                <a:latin typeface="Calibri"/>
                <a:ea typeface="Calibri"/>
                <a:cs typeface="Calibri"/>
                <a:sym typeface="Calibri"/>
              </a:defRPr>
            </a:pPr>
            <a:r>
              <a:t>October 1942</a:t>
            </a:r>
          </a:p>
          <a:p>
            <a:pPr marL="333210" indent="-333210" defTabSz="841247">
              <a:spcBef>
                <a:spcPts val="700"/>
              </a:spcBef>
              <a:defRPr sz="2208">
                <a:uFill>
                  <a:solidFill>
                    <a:srgbClr val="000000"/>
                  </a:solidFill>
                </a:uFill>
                <a:latin typeface="Calibri"/>
                <a:ea typeface="Calibri"/>
                <a:cs typeface="Calibri"/>
                <a:sym typeface="Calibri"/>
              </a:defRPr>
            </a:pPr>
            <a:r>
              <a:t>Notice those five Nazi armies way off to the right?</a:t>
            </a:r>
          </a:p>
          <a:p>
            <a:pPr lvl="1" marL="742150" indent="-333210" defTabSz="841247">
              <a:spcBef>
                <a:spcPts val="700"/>
              </a:spcBef>
              <a:defRPr sz="2208">
                <a:uFill>
                  <a:solidFill>
                    <a:srgbClr val="000000"/>
                  </a:solidFill>
                </a:uFill>
                <a:latin typeface="Calibri"/>
                <a:ea typeface="Calibri"/>
                <a:cs typeface="Calibri"/>
                <a:sym typeface="Calibri"/>
              </a:defRPr>
            </a:pPr>
            <a:r>
              <a:t>Oil</a:t>
            </a:r>
          </a:p>
          <a:p>
            <a:pPr lvl="1" marL="742150" indent="-333210" defTabSz="841247">
              <a:spcBef>
                <a:spcPts val="700"/>
              </a:spcBef>
              <a:defRPr sz="2208">
                <a:uFill>
                  <a:solidFill>
                    <a:srgbClr val="000000"/>
                  </a:solidFill>
                </a:uFill>
                <a:latin typeface="Calibri"/>
                <a:ea typeface="Calibri"/>
                <a:cs typeface="Calibri"/>
                <a:sym typeface="Calibri"/>
              </a:defRPr>
            </a:pPr>
            <a:r>
              <a:t>Stalingrad</a:t>
            </a:r>
          </a:p>
          <a:p>
            <a:pPr marL="333210" indent="-333210" defTabSz="841247">
              <a:spcBef>
                <a:spcPts val="700"/>
              </a:spcBef>
              <a:defRPr sz="2208">
                <a:uFill>
                  <a:solidFill>
                    <a:srgbClr val="000000"/>
                  </a:solidFill>
                </a:uFill>
                <a:latin typeface="Calibri"/>
                <a:ea typeface="Calibri"/>
                <a:cs typeface="Calibri"/>
                <a:sym typeface="Calibri"/>
              </a:defRPr>
            </a:pPr>
            <a:r>
              <a:t>Operations Mars and Uranus</a:t>
            </a:r>
          </a:p>
          <a:p>
            <a:pPr lvl="1" marL="742150" indent="-333210" defTabSz="841247">
              <a:spcBef>
                <a:spcPts val="700"/>
              </a:spcBef>
              <a:defRPr sz="2208">
                <a:uFill>
                  <a:solidFill>
                    <a:srgbClr val="000000"/>
                  </a:solidFill>
                </a:uFill>
                <a:latin typeface="Calibri"/>
                <a:ea typeface="Calibri"/>
                <a:cs typeface="Calibri"/>
                <a:sym typeface="Calibri"/>
              </a:defRPr>
            </a:pPr>
            <a:r>
              <a:t>Mars a total and expensive failure</a:t>
            </a:r>
          </a:p>
          <a:p>
            <a:pPr lvl="1" marL="742150" indent="-333210" defTabSz="841247">
              <a:spcBef>
                <a:spcPts val="700"/>
              </a:spcBef>
              <a:defRPr sz="2208">
                <a:uFill>
                  <a:solidFill>
                    <a:srgbClr val="000000"/>
                  </a:solidFill>
                </a:uFill>
                <a:latin typeface="Calibri"/>
                <a:ea typeface="Calibri"/>
                <a:cs typeface="Calibri"/>
                <a:sym typeface="Calibri"/>
              </a:defRPr>
            </a:pPr>
            <a:r>
              <a:t>Uranus a success</a:t>
            </a:r>
          </a:p>
          <a:p>
            <a:pPr marL="333210" indent="-333210" defTabSz="841247">
              <a:spcBef>
                <a:spcPts val="700"/>
              </a:spcBef>
              <a:defRPr sz="2208">
                <a:uFill>
                  <a:solidFill>
                    <a:srgbClr val="000000"/>
                  </a:solidFill>
                </a:uFill>
                <a:latin typeface="Calibri"/>
                <a:ea typeface="Calibri"/>
                <a:cs typeface="Calibri"/>
                <a:sym typeface="Calibri"/>
              </a:defRPr>
            </a:pPr>
            <a:r>
              <a:t>The Nazis could not afford any strategic lapses</a:t>
            </a:r>
          </a:p>
        </p:txBody>
      </p:sp>
      <p:pic>
        <p:nvPicPr>
          <p:cNvPr id="185" name="Image" descr="Image"/>
          <p:cNvPicPr>
            <a:picLocks noChangeAspect="0"/>
          </p:cNvPicPr>
          <p:nvPr/>
        </p:nvPicPr>
        <p:blipFill>
          <a:blip r:embed="rId2">
            <a:extLst/>
          </a:blip>
          <a:srcRect l="15157" t="5235" r="0" b="330"/>
          <a:stretch>
            <a:fillRect/>
          </a:stretch>
        </p:blipFill>
        <p:spPr>
          <a:xfrm>
            <a:off x="3847813" y="964260"/>
            <a:ext cx="4913977" cy="522883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Logistics!"/>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Logistics!</a:t>
            </a:r>
          </a:p>
        </p:txBody>
      </p:sp>
      <p:sp>
        <p:nvSpPr>
          <p:cNvPr id="188" name="The Nazis could not afford any strategic lapses…"/>
          <p:cNvSpPr txBox="1"/>
          <p:nvPr>
            <p:ph type="body" sz="half" idx="4294967295"/>
          </p:nvPr>
        </p:nvSpPr>
        <p:spPr>
          <a:xfrm>
            <a:off x="457199" y="964260"/>
            <a:ext cx="3390615" cy="5500424"/>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The Nazis could not afford any strategic lapses</a:t>
            </a:r>
          </a:p>
          <a:p>
            <a:pPr marL="318723" indent="-318723" defTabSz="804672">
              <a:spcBef>
                <a:spcPts val="700"/>
              </a:spcBef>
              <a:defRPr sz="2112">
                <a:uFill>
                  <a:solidFill>
                    <a:srgbClr val="000000"/>
                  </a:solidFill>
                </a:uFill>
                <a:latin typeface="Calibri"/>
                <a:ea typeface="Calibri"/>
                <a:cs typeface="Calibri"/>
                <a:sym typeface="Calibri"/>
              </a:defRPr>
            </a:pPr>
            <a:r>
              <a:t>Outproduced 7 to 1</a:t>
            </a:r>
          </a:p>
          <a:p>
            <a:pPr marL="318723" indent="-318723" defTabSz="804672">
              <a:spcBef>
                <a:spcPts val="700"/>
              </a:spcBef>
              <a:defRPr sz="2112">
                <a:uFill>
                  <a:solidFill>
                    <a:srgbClr val="000000"/>
                  </a:solidFill>
                </a:uFill>
                <a:latin typeface="Calibri"/>
                <a:ea typeface="Calibri"/>
                <a:cs typeface="Calibri"/>
                <a:sym typeface="Calibri"/>
              </a:defRPr>
            </a:pPr>
            <a:r>
              <a:t>Lose the Battle of the Atlantic</a:t>
            </a:r>
          </a:p>
          <a:p>
            <a:pPr marL="318723" indent="-318723" defTabSz="804672">
              <a:spcBef>
                <a:spcPts val="700"/>
              </a:spcBef>
              <a:defRPr sz="2112">
                <a:uFill>
                  <a:solidFill>
                    <a:srgbClr val="000000"/>
                  </a:solidFill>
                </a:uFill>
                <a:latin typeface="Calibri"/>
                <a:ea typeface="Calibri"/>
                <a:cs typeface="Calibri"/>
                <a:sym typeface="Calibri"/>
              </a:defRPr>
            </a:pPr>
            <a:r>
              <a:t>Nevertheless, what if the Soviet Union had not held?</a:t>
            </a:r>
          </a:p>
          <a:p>
            <a:pPr marL="318723" indent="-318723" defTabSz="804672">
              <a:spcBef>
                <a:spcPts val="700"/>
              </a:spcBef>
              <a:defRPr sz="2112">
                <a:uFill>
                  <a:solidFill>
                    <a:srgbClr val="000000"/>
                  </a:solidFill>
                </a:uFill>
                <a:latin typeface="Calibri"/>
                <a:ea typeface="Calibri"/>
                <a:cs typeface="Calibri"/>
                <a:sym typeface="Calibri"/>
              </a:defRPr>
            </a:pPr>
            <a:r>
              <a:t>What we owe to:</a:t>
            </a:r>
          </a:p>
          <a:p>
            <a:pPr lvl="1" marL="709883" indent="-318723" defTabSz="804672">
              <a:spcBef>
                <a:spcPts val="700"/>
              </a:spcBef>
              <a:defRPr sz="2112">
                <a:uFill>
                  <a:solidFill>
                    <a:srgbClr val="000000"/>
                  </a:solidFill>
                </a:uFill>
                <a:latin typeface="Calibri"/>
                <a:ea typeface="Calibri"/>
                <a:cs typeface="Calibri"/>
                <a:sym typeface="Calibri"/>
              </a:defRPr>
            </a:pPr>
            <a:r>
              <a:t>The soldiers of the Red Army</a:t>
            </a:r>
          </a:p>
          <a:p>
            <a:pPr lvl="1" marL="709883" indent="-318723" defTabSz="804672">
              <a:spcBef>
                <a:spcPts val="700"/>
              </a:spcBef>
              <a:defRPr sz="2112">
                <a:uFill>
                  <a:solidFill>
                    <a:srgbClr val="000000"/>
                  </a:solidFill>
                </a:uFill>
                <a:latin typeface="Calibri"/>
                <a:ea typeface="Calibri"/>
                <a:cs typeface="Calibri"/>
                <a:sym typeface="Calibri"/>
              </a:defRPr>
            </a:pPr>
            <a:r>
              <a:t>The workers of Magnitogorsk</a:t>
            </a:r>
          </a:p>
          <a:p>
            <a:pPr lvl="1" marL="709883" indent="-318723" defTabSz="804672">
              <a:spcBef>
                <a:spcPts val="700"/>
              </a:spcBef>
              <a:defRPr sz="2112">
                <a:uFill>
                  <a:solidFill>
                    <a:srgbClr val="000000"/>
                  </a:solidFill>
                </a:uFill>
                <a:latin typeface="Calibri"/>
                <a:ea typeface="Calibri"/>
                <a:cs typeface="Calibri"/>
                <a:sym typeface="Calibri"/>
              </a:defRPr>
            </a:pPr>
            <a:r>
              <a:t>The peasants of the Volga River valley</a:t>
            </a:r>
          </a:p>
        </p:txBody>
      </p:sp>
      <p:pic>
        <p:nvPicPr>
          <p:cNvPr id="189" name="Image" descr="Image"/>
          <p:cNvPicPr>
            <a:picLocks noChangeAspect="1"/>
          </p:cNvPicPr>
          <p:nvPr/>
        </p:nvPicPr>
        <p:blipFill>
          <a:blip r:embed="rId2">
            <a:extLst/>
          </a:blip>
          <a:stretch>
            <a:fillRect/>
          </a:stretch>
        </p:blipFill>
        <p:spPr>
          <a:xfrm>
            <a:off x="3847813" y="964260"/>
            <a:ext cx="4837777" cy="1722249"/>
          </a:xfrm>
          <a:prstGeom prst="rect">
            <a:avLst/>
          </a:prstGeom>
          <a:ln w="12700">
            <a:miter lim="400000"/>
          </a:ln>
        </p:spPr>
      </p:pic>
      <p:pic>
        <p:nvPicPr>
          <p:cNvPr id="190" name="Image" descr="Image"/>
          <p:cNvPicPr>
            <a:picLocks noChangeAspect="1"/>
          </p:cNvPicPr>
          <p:nvPr/>
        </p:nvPicPr>
        <p:blipFill>
          <a:blip r:embed="rId3">
            <a:extLst/>
          </a:blip>
          <a:stretch>
            <a:fillRect/>
          </a:stretch>
        </p:blipFill>
        <p:spPr>
          <a:xfrm>
            <a:off x="3847813" y="2686509"/>
            <a:ext cx="4837777" cy="302844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38326">
              <a:defRPr sz="2900">
                <a:uFill>
                  <a:solidFill>
                    <a:srgbClr val="000000"/>
                  </a:solidFill>
                </a:uFill>
              </a:defRPr>
            </a:pPr>
            <a:r>
              <a:t>U.C. Berkeley: Economics 115: Spring 2020</a:t>
            </a:r>
            <a:r>
              <a:rPr sz="5100">
                <a:latin typeface="Calibri"/>
                <a:ea typeface="Calibri"/>
                <a:cs typeface="Calibri"/>
                <a:sym typeface="Calibri"/>
              </a:rPr>
              <a:t> </a:t>
            </a:r>
            <a:endParaRPr sz="5100"/>
          </a:p>
          <a:p>
            <a:pPr defTabSz="338326">
              <a:defRPr sz="4400">
                <a:uFill>
                  <a:solidFill>
                    <a:srgbClr val="000000"/>
                  </a:solidFill>
                </a:uFill>
                <a:latin typeface="Calibri"/>
                <a:ea typeface="Calibri"/>
                <a:cs typeface="Calibri"/>
                <a:sym typeface="Calibri"/>
              </a:defRPr>
            </a:pPr>
            <a:r>
              <a:t>20th Century Economic History: Lecture 9: Fascism &amp; WWII</a:t>
            </a:r>
          </a:p>
        </p:txBody>
      </p:sp>
      <p:sp>
        <p:nvSpPr>
          <p:cNvPr id="88"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2020-03-02</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M 2020-03-04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https://github.com/braddelong/public-files/blob/master/econ-115-lecture-9.pptx</a:t>
            </a:r>
            <a:r>
              <a:rPr sz="1372"/>
              <a:t>&gt;</a:t>
            </a:r>
            <a:endParaRPr sz="1372"/>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he Cost of WWII"/>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The Cost of WWII</a:t>
            </a:r>
          </a:p>
        </p:txBody>
      </p:sp>
      <p:sp>
        <p:nvSpPr>
          <p:cNvPr id="193" name="People…"/>
          <p:cNvSpPr txBox="1"/>
          <p:nvPr>
            <p:ph type="body" sz="half" idx="4294967295"/>
          </p:nvPr>
        </p:nvSpPr>
        <p:spPr>
          <a:xfrm>
            <a:off x="392137" y="964260"/>
            <a:ext cx="3718631" cy="5500424"/>
          </a:xfrm>
          <a:prstGeom prst="rect">
            <a:avLst/>
          </a:prstGeom>
        </p:spPr>
        <p:txBody>
          <a:bodyPr lIns="50800" tIns="50800" rIns="50800" bIns="50800" anchor="t"/>
          <a:lstStyle/>
          <a:p>
            <a:pPr marL="257151" indent="-257151" defTabSz="649223">
              <a:spcBef>
                <a:spcPts val="500"/>
              </a:spcBef>
              <a:defRPr sz="1703">
                <a:uFill>
                  <a:solidFill>
                    <a:srgbClr val="000000"/>
                  </a:solidFill>
                </a:uFill>
                <a:latin typeface="Calibri"/>
                <a:ea typeface="Calibri"/>
                <a:cs typeface="Calibri"/>
                <a:sym typeface="Calibri"/>
              </a:defRPr>
            </a:pPr>
            <a:r>
              <a:t>People</a:t>
            </a:r>
          </a:p>
          <a:p>
            <a:pPr lvl="1" marL="572746" indent="-257151" defTabSz="649223">
              <a:spcBef>
                <a:spcPts val="500"/>
              </a:spcBef>
              <a:defRPr sz="1703">
                <a:uFill>
                  <a:solidFill>
                    <a:srgbClr val="000000"/>
                  </a:solidFill>
                </a:uFill>
                <a:latin typeface="Calibri"/>
                <a:ea typeface="Calibri"/>
                <a:cs typeface="Calibri"/>
                <a:sym typeface="Calibri"/>
              </a:defRPr>
            </a:pPr>
            <a:r>
              <a:t>European Jews: 6M (70%) (1/3 of them Poles, 1/3 Soviet citizens) </a:t>
            </a:r>
          </a:p>
          <a:p>
            <a:pPr lvl="1" marL="572746" indent="-257151" defTabSz="649223">
              <a:spcBef>
                <a:spcPts val="500"/>
              </a:spcBef>
              <a:defRPr sz="1703">
                <a:uFill>
                  <a:solidFill>
                    <a:srgbClr val="000000"/>
                  </a:solidFill>
                </a:uFill>
                <a:latin typeface="Calibri"/>
                <a:ea typeface="Calibri"/>
                <a:cs typeface="Calibri"/>
                <a:sym typeface="Calibri"/>
              </a:defRPr>
            </a:pPr>
            <a:r>
              <a:t>Poland: 6M (16%) (1/3 of them Jews)</a:t>
            </a:r>
          </a:p>
          <a:p>
            <a:pPr lvl="1" marL="572746" indent="-257151" defTabSz="649223">
              <a:spcBef>
                <a:spcPts val="500"/>
              </a:spcBef>
              <a:defRPr sz="1703">
                <a:uFill>
                  <a:solidFill>
                    <a:srgbClr val="000000"/>
                  </a:solidFill>
                </a:uFill>
                <a:latin typeface="Calibri"/>
                <a:ea typeface="Calibri"/>
                <a:cs typeface="Calibri"/>
                <a:sym typeface="Calibri"/>
              </a:defRPr>
            </a:pPr>
            <a:r>
              <a:t>Soviet Union: 26M (13%) </a:t>
            </a:r>
          </a:p>
          <a:p>
            <a:pPr lvl="1" marL="572746" indent="-257151" defTabSz="649223">
              <a:spcBef>
                <a:spcPts val="500"/>
              </a:spcBef>
              <a:defRPr sz="1703">
                <a:uFill>
                  <a:solidFill>
                    <a:srgbClr val="000000"/>
                  </a:solidFill>
                </a:uFill>
                <a:latin typeface="Calibri"/>
                <a:ea typeface="Calibri"/>
                <a:cs typeface="Calibri"/>
                <a:sym typeface="Calibri"/>
              </a:defRPr>
            </a:pPr>
            <a:r>
              <a:t>Germany: 8M (10%) </a:t>
            </a:r>
          </a:p>
          <a:p>
            <a:pPr lvl="1" marL="572746" indent="-257151" defTabSz="649223">
              <a:spcBef>
                <a:spcPts val="500"/>
              </a:spcBef>
              <a:defRPr sz="1703">
                <a:uFill>
                  <a:solidFill>
                    <a:srgbClr val="000000"/>
                  </a:solidFill>
                </a:uFill>
                <a:latin typeface="Calibri"/>
                <a:ea typeface="Calibri"/>
                <a:cs typeface="Calibri"/>
                <a:sym typeface="Calibri"/>
              </a:defRPr>
            </a:pPr>
            <a:r>
              <a:t>Japan: 2.7M (4%) </a:t>
            </a:r>
          </a:p>
          <a:p>
            <a:pPr lvl="1" marL="572746" indent="-257151" defTabSz="649223">
              <a:spcBef>
                <a:spcPts val="500"/>
              </a:spcBef>
              <a:defRPr sz="1703">
                <a:uFill>
                  <a:solidFill>
                    <a:srgbClr val="000000"/>
                  </a:solidFill>
                </a:uFill>
                <a:latin typeface="Calibri"/>
                <a:ea typeface="Calibri"/>
                <a:cs typeface="Calibri"/>
                <a:sym typeface="Calibri"/>
              </a:defRPr>
            </a:pPr>
            <a:r>
              <a:t>China: 10M (2%) </a:t>
            </a:r>
          </a:p>
          <a:p>
            <a:pPr lvl="1" marL="572746" indent="-257151" defTabSz="649223">
              <a:spcBef>
                <a:spcPts val="500"/>
              </a:spcBef>
              <a:defRPr sz="1703">
                <a:uFill>
                  <a:solidFill>
                    <a:srgbClr val="000000"/>
                  </a:solidFill>
                </a:uFill>
                <a:latin typeface="Calibri"/>
                <a:ea typeface="Calibri"/>
                <a:cs typeface="Calibri"/>
                <a:sym typeface="Calibri"/>
              </a:defRPr>
            </a:pPr>
            <a:r>
              <a:t>France: 600K (1%) </a:t>
            </a:r>
          </a:p>
          <a:p>
            <a:pPr lvl="1" marL="572746" indent="-257151" defTabSz="649223">
              <a:spcBef>
                <a:spcPts val="500"/>
              </a:spcBef>
              <a:defRPr sz="1703">
                <a:uFill>
                  <a:solidFill>
                    <a:srgbClr val="000000"/>
                  </a:solidFill>
                </a:uFill>
                <a:latin typeface="Calibri"/>
                <a:ea typeface="Calibri"/>
                <a:cs typeface="Calibri"/>
                <a:sym typeface="Calibri"/>
              </a:defRPr>
            </a:pPr>
            <a:r>
              <a:t>Italy: 500K (1%) </a:t>
            </a:r>
          </a:p>
          <a:p>
            <a:pPr lvl="1" marL="572746" indent="-257151" defTabSz="649223">
              <a:spcBef>
                <a:spcPts val="500"/>
              </a:spcBef>
              <a:defRPr sz="1703">
                <a:uFill>
                  <a:solidFill>
                    <a:srgbClr val="000000"/>
                  </a:solidFill>
                </a:uFill>
                <a:latin typeface="Calibri"/>
                <a:ea typeface="Calibri"/>
                <a:cs typeface="Calibri"/>
                <a:sym typeface="Calibri"/>
              </a:defRPr>
            </a:pPr>
            <a:r>
              <a:t>Britain: 400K (1%) </a:t>
            </a:r>
          </a:p>
          <a:p>
            <a:pPr lvl="1" marL="572746" indent="-257151" defTabSz="649223">
              <a:spcBef>
                <a:spcPts val="500"/>
              </a:spcBef>
              <a:defRPr sz="1703">
                <a:uFill>
                  <a:solidFill>
                    <a:srgbClr val="000000"/>
                  </a:solidFill>
                </a:uFill>
                <a:latin typeface="Calibri"/>
                <a:ea typeface="Calibri"/>
                <a:cs typeface="Calibri"/>
                <a:sym typeface="Calibri"/>
              </a:defRPr>
            </a:pPr>
            <a:r>
              <a:t>United States: 400K (0.3%)</a:t>
            </a:r>
          </a:p>
          <a:p>
            <a:pPr marL="257151" indent="-257151" defTabSz="649223">
              <a:spcBef>
                <a:spcPts val="500"/>
              </a:spcBef>
              <a:defRPr sz="1703">
                <a:uFill>
                  <a:solidFill>
                    <a:srgbClr val="000000"/>
                  </a:solidFill>
                </a:uFill>
                <a:latin typeface="Calibri"/>
                <a:ea typeface="Calibri"/>
                <a:cs typeface="Calibri"/>
                <a:sym typeface="Calibri"/>
              </a:defRPr>
            </a:pPr>
            <a:r>
              <a:t>Material damage extensive: WWI 2 years’ production of European combatants. WWII more like 4 years’ ex-US…</a:t>
            </a:r>
          </a:p>
        </p:txBody>
      </p:sp>
      <p:pic>
        <p:nvPicPr>
          <p:cNvPr id="194" name="Image" descr="Image"/>
          <p:cNvPicPr>
            <a:picLocks noChangeAspect="1"/>
          </p:cNvPicPr>
          <p:nvPr/>
        </p:nvPicPr>
        <p:blipFill>
          <a:blip r:embed="rId2">
            <a:extLst/>
          </a:blip>
          <a:stretch>
            <a:fillRect/>
          </a:stretch>
        </p:blipFill>
        <p:spPr>
          <a:xfrm>
            <a:off x="4110767" y="964260"/>
            <a:ext cx="4574823" cy="354091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What-Ifs?"/>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What-Ifs?</a:t>
            </a:r>
          </a:p>
        </p:txBody>
      </p:sp>
      <p:sp>
        <p:nvSpPr>
          <p:cNvPr id="197" name="What if Franklin D. Roosevelt had decided in the spring of 1941 that with Europe ablaze it was unwise for the U.S. to try to use an economic embargo of militarily-necessary oil to pressure Japan to withdraw from Indochina and reach a peace agreement with China?…"/>
          <p:cNvSpPr txBox="1"/>
          <p:nvPr>
            <p:ph type="body" sz="half" idx="4294967295"/>
          </p:nvPr>
        </p:nvSpPr>
        <p:spPr>
          <a:xfrm>
            <a:off x="392137" y="964260"/>
            <a:ext cx="3718631" cy="5500424"/>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What if Franklin D. Roosevelt had decided in the spring of 1941 that with Europe ablaze it was unwise for the U.S. to try to use an economic embargo of militarily-necessary oil to pressure Japan to withdraw from Indochina and reach a peace agreement with China?</a:t>
            </a:r>
          </a:p>
          <a:p>
            <a:pPr marL="249907" indent="-249907" defTabSz="630936">
              <a:spcBef>
                <a:spcPts val="500"/>
              </a:spcBef>
              <a:defRPr sz="1656">
                <a:uFill>
                  <a:solidFill>
                    <a:srgbClr val="000000"/>
                  </a:solidFill>
                </a:uFill>
                <a:latin typeface="Calibri"/>
                <a:ea typeface="Calibri"/>
                <a:cs typeface="Calibri"/>
                <a:sym typeface="Calibri"/>
              </a:defRPr>
            </a:pPr>
            <a:r>
              <a:t>What if the British and French governments been willing to use force to remove Hitler when he occupied the Rhineland in 1936, or threatened Czechoslovakia in 1938?</a:t>
            </a:r>
          </a:p>
          <a:p>
            <a:pPr marL="249907" indent="-249907" defTabSz="630936">
              <a:spcBef>
                <a:spcPts val="500"/>
              </a:spcBef>
              <a:defRPr sz="1656">
                <a:uFill>
                  <a:solidFill>
                    <a:srgbClr val="000000"/>
                  </a:solidFill>
                </a:uFill>
                <a:latin typeface="Calibri"/>
                <a:ea typeface="Calibri"/>
                <a:cs typeface="Calibri"/>
                <a:sym typeface="Calibri"/>
              </a:defRPr>
            </a:pPr>
            <a:r>
              <a:t>What if Stalin had allied with Britain and France in 1939?</a:t>
            </a:r>
          </a:p>
          <a:p>
            <a:pPr marL="249907" indent="-249907" defTabSz="630936">
              <a:spcBef>
                <a:spcPts val="500"/>
              </a:spcBef>
              <a:defRPr sz="1656">
                <a:uFill>
                  <a:solidFill>
                    <a:srgbClr val="000000"/>
                  </a:solidFill>
                </a:uFill>
                <a:latin typeface="Calibri"/>
                <a:ea typeface="Calibri"/>
                <a:cs typeface="Calibri"/>
                <a:sym typeface="Calibri"/>
              </a:defRPr>
            </a:pPr>
            <a:r>
              <a:t>What if anyone other than Winston Churchill had become British Prime Minister in 1940?</a:t>
            </a:r>
          </a:p>
          <a:p>
            <a:pPr marL="249907" indent="-249907" defTabSz="630936">
              <a:spcBef>
                <a:spcPts val="500"/>
              </a:spcBef>
              <a:defRPr sz="1656">
                <a:uFill>
                  <a:solidFill>
                    <a:srgbClr val="000000"/>
                  </a:solidFill>
                </a:uFill>
                <a:latin typeface="Calibri"/>
                <a:ea typeface="Calibri"/>
                <a:cs typeface="Calibri"/>
                <a:sym typeface="Calibri"/>
              </a:defRPr>
            </a:pPr>
            <a:r>
              <a:t>What if Hitler had not declared war on the United States in 1941?</a:t>
            </a:r>
          </a:p>
        </p:txBody>
      </p:sp>
      <p:pic>
        <p:nvPicPr>
          <p:cNvPr id="198" name="Image" descr="Image"/>
          <p:cNvPicPr>
            <a:picLocks noChangeAspect="1"/>
          </p:cNvPicPr>
          <p:nvPr/>
        </p:nvPicPr>
        <p:blipFill>
          <a:blip r:embed="rId2">
            <a:extLst/>
          </a:blip>
          <a:stretch>
            <a:fillRect/>
          </a:stretch>
        </p:blipFill>
        <p:spPr>
          <a:xfrm>
            <a:off x="4110767" y="964260"/>
            <a:ext cx="4574823" cy="354091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onstraints"/>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Constraints</a:t>
            </a:r>
          </a:p>
        </p:txBody>
      </p:sp>
      <p:sp>
        <p:nvSpPr>
          <p:cNvPr id="201" name="It is not likely that Hitler would have refrained from attacking Russia in any possible universe.…"/>
          <p:cNvSpPr txBox="1"/>
          <p:nvPr>
            <p:ph type="body" sz="half" idx="4294967295"/>
          </p:nvPr>
        </p:nvSpPr>
        <p:spPr>
          <a:xfrm>
            <a:off x="392137" y="964260"/>
            <a:ext cx="3718631" cy="550042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It is not likely that Hitler would have refrained from attacking Russia in any possible universe. </a:t>
            </a:r>
          </a:p>
          <a:p>
            <a:pPr marL="362185" indent="-362185" defTabSz="914400">
              <a:spcBef>
                <a:spcPts val="800"/>
              </a:spcBef>
              <a:defRPr>
                <a:uFill>
                  <a:solidFill>
                    <a:srgbClr val="000000"/>
                  </a:solidFill>
                </a:uFill>
                <a:latin typeface="Calibri"/>
                <a:ea typeface="Calibri"/>
                <a:cs typeface="Calibri"/>
                <a:sym typeface="Calibri"/>
              </a:defRPr>
            </a:pPr>
            <a:r>
              <a:t>The need to do so was buried too deeply in his world view to be denied.</a:t>
            </a:r>
          </a:p>
          <a:p>
            <a:pPr marL="362185" indent="-362185" defTabSz="914400">
              <a:spcBef>
                <a:spcPts val="800"/>
              </a:spcBef>
              <a:defRPr>
                <a:uFill>
                  <a:solidFill>
                    <a:srgbClr val="000000"/>
                  </a:solidFill>
                </a:uFill>
                <a:latin typeface="Calibri"/>
                <a:ea typeface="Calibri"/>
                <a:cs typeface="Calibri"/>
                <a:sym typeface="Calibri"/>
              </a:defRPr>
            </a:pPr>
            <a:r>
              <a:t>The Manhattan project and the allied nuclear weapons monopoly would have been decisive no matter what…</a:t>
            </a:r>
          </a:p>
        </p:txBody>
      </p:sp>
      <p:pic>
        <p:nvPicPr>
          <p:cNvPr id="202" name="Image" descr="Image"/>
          <p:cNvPicPr>
            <a:picLocks noChangeAspect="1"/>
          </p:cNvPicPr>
          <p:nvPr/>
        </p:nvPicPr>
        <p:blipFill>
          <a:blip r:embed="rId2">
            <a:extLst/>
          </a:blip>
          <a:stretch>
            <a:fillRect/>
          </a:stretch>
        </p:blipFill>
        <p:spPr>
          <a:xfrm>
            <a:off x="4110767" y="964260"/>
            <a:ext cx="4574823" cy="354091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Consequences"/>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Consequences</a:t>
            </a:r>
          </a:p>
        </p:txBody>
      </p:sp>
      <p:sp>
        <p:nvSpPr>
          <p:cNvPr id="205" name="Body"/>
          <p:cNvSpPr txBox="1"/>
          <p:nvPr>
            <p:ph type="body" sz="half" idx="4294967295"/>
          </p:nvPr>
        </p:nvSpPr>
        <p:spPr>
          <a:xfrm>
            <a:off x="392137" y="964260"/>
            <a:ext cx="3718631" cy="550042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p>
        </p:txBody>
      </p:sp>
      <p:pic>
        <p:nvPicPr>
          <p:cNvPr id="206" name="Image" descr="Image"/>
          <p:cNvPicPr>
            <a:picLocks noChangeAspect="1"/>
          </p:cNvPicPr>
          <p:nvPr/>
        </p:nvPicPr>
        <p:blipFill>
          <a:blip r:embed="rId2">
            <a:extLst/>
          </a:blip>
          <a:stretch>
            <a:fillRect/>
          </a:stretch>
        </p:blipFill>
        <p:spPr>
          <a:xfrm>
            <a:off x="4110767" y="964260"/>
            <a:ext cx="4574823" cy="354091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This Time</a:t>
            </a:r>
          </a:p>
        </p:txBody>
      </p:sp>
      <p:sp>
        <p:nvSpPr>
          <p:cNvPr id="209"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Alternatives: Lecture &amp; Chs. 11 &amp; 13</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12"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Catch Our Breath…"/>
          <p:cNvSpPr txBox="1"/>
          <p:nvPr>
            <p:ph type="title"/>
          </p:nvPr>
        </p:nvSpPr>
        <p:spPr>
          <a:xfrm>
            <a:off x="276457" y="-2"/>
            <a:ext cx="8572501" cy="1270003"/>
          </a:xfrm>
          <a:prstGeom prst="rect">
            <a:avLst/>
          </a:prstGeom>
        </p:spPr>
        <p:txBody>
          <a:bodyPr/>
          <a:lstStyle/>
          <a:p>
            <a:pPr/>
            <a:r>
              <a:t>Catch Our Breath…</a:t>
            </a:r>
          </a:p>
        </p:txBody>
      </p:sp>
      <p:sp>
        <p:nvSpPr>
          <p:cNvPr id="21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1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21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0"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2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4"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27"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8"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9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Fascism &amp; WWII</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Alternatives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Tyranny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Broad sweep</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Fascism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31"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32"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33"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34"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37"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40"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43"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46"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49"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52"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55"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58"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59"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62"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6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Last Time</a:t>
            </a:r>
          </a:p>
        </p:txBody>
      </p:sp>
      <p:sp>
        <p:nvSpPr>
          <p:cNvPr id="9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From Really Existing Socialism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66"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6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70"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71"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74"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7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78"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79"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82"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83"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86"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89"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92"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95"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98"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254248">
              <a:spcBef>
                <a:spcPts val="600"/>
              </a:spcBef>
              <a:buSzTx/>
              <a:buFont typeface="Arial"/>
              <a:buNone/>
              <a:defRPr b="1" sz="2010">
                <a:uFill>
                  <a:solidFill>
                    <a:srgbClr val="000000"/>
                  </a:solidFill>
                </a:uFill>
                <a:latin typeface="+mn-lt"/>
                <a:ea typeface="+mn-ea"/>
                <a:cs typeface="+mn-cs"/>
                <a:sym typeface="Helvetica"/>
              </a:defRPr>
            </a:pPr>
            <a:r>
              <a:t>DeLong: Office Hours</a:t>
            </a:r>
          </a:p>
          <a:p>
            <a:pPr marL="0" indent="0" defTabSz="254248">
              <a:spcBef>
                <a:spcPts val="600"/>
              </a:spcBef>
              <a:buSzTx/>
              <a:buFont typeface="Arial"/>
              <a:buNone/>
              <a:defRPr sz="1608">
                <a:uFill>
                  <a:solidFill>
                    <a:srgbClr val="000000"/>
                  </a:solidFill>
                </a:uFill>
                <a:latin typeface="+mn-lt"/>
                <a:ea typeface="+mn-ea"/>
                <a:cs typeface="+mn-cs"/>
                <a:sym typeface="Helvetica"/>
              </a:defRPr>
            </a:pPr>
            <a:r>
              <a:t>M 11:10-12:40, Blum Hall 200B</a:t>
            </a:r>
          </a:p>
          <a:p>
            <a:pPr marL="0" indent="0" defTabSz="254248">
              <a:spcBef>
                <a:spcPts val="600"/>
              </a:spcBef>
              <a:buSzTx/>
              <a:buFont typeface="Arial"/>
              <a:buNone/>
              <a:defRPr sz="1608">
                <a:uFill>
                  <a:solidFill>
                    <a:srgbClr val="000000"/>
                  </a:solidFill>
                </a:uFill>
                <a:latin typeface="+mn-lt"/>
                <a:ea typeface="+mn-ea"/>
                <a:cs typeface="+mn-cs"/>
                <a:sym typeface="Helvetica"/>
              </a:defRPr>
            </a:pPr>
            <a:r>
              <a:t>T 11:15-12:00, Blum Hall 200B</a:t>
            </a:r>
          </a:p>
          <a:p>
            <a:pPr marL="0" indent="0" defTabSz="254248">
              <a:spcBef>
                <a:spcPts val="600"/>
              </a:spcBef>
              <a:buSzTx/>
              <a:buFont typeface="Arial"/>
              <a:buNone/>
              <a:defRPr sz="1608">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254248">
              <a:spcBef>
                <a:spcPts val="600"/>
              </a:spcBef>
              <a:buSzTx/>
              <a:buFont typeface="Arial"/>
              <a:buNone/>
              <a:defRPr b="1" sz="1608">
                <a:uFill>
                  <a:solidFill>
                    <a:srgbClr val="000000"/>
                  </a:solidFill>
                </a:uFill>
                <a:latin typeface="+mn-lt"/>
                <a:ea typeface="+mn-ea"/>
                <a:cs typeface="+mn-cs"/>
                <a:sym typeface="Helvetica"/>
              </a:defRPr>
            </a:pPr>
          </a:p>
          <a:p>
            <a:pPr marL="0" indent="0" defTabSz="254248">
              <a:spcBef>
                <a:spcPts val="600"/>
              </a:spcBef>
              <a:buSzTx/>
              <a:buFont typeface="Arial"/>
              <a:buNone/>
              <a:defRPr b="1" sz="1608">
                <a:uFill>
                  <a:solidFill>
                    <a:srgbClr val="000000"/>
                  </a:solidFill>
                </a:uFill>
                <a:latin typeface="+mn-lt"/>
                <a:ea typeface="+mn-ea"/>
                <a:cs typeface="+mn-cs"/>
                <a:sym typeface="Helvetica"/>
              </a:defRPr>
            </a:pPr>
          </a:p>
          <a:p>
            <a:pPr marL="0" indent="0" defTabSz="260375">
              <a:spcBef>
                <a:spcPts val="600"/>
              </a:spcBef>
              <a:buSzTx/>
              <a:buFont typeface="Arial"/>
              <a:buNone/>
              <a:defRPr b="1" sz="1608">
                <a:uFill>
                  <a:solidFill>
                    <a:srgbClr val="000000"/>
                  </a:solidFill>
                </a:uFill>
                <a:latin typeface="+mn-lt"/>
                <a:ea typeface="+mn-ea"/>
                <a:cs typeface="+mn-cs"/>
                <a:sym typeface="Helvetica"/>
              </a:defRPr>
            </a:pPr>
            <a:r>
              <a:t>Read: </a:t>
            </a:r>
            <a:r>
              <a:rPr b="0"/>
              <a:t>DeLong, chapter 11 &amp; 12</a:t>
            </a:r>
          </a:p>
          <a:p>
            <a:pPr marL="0" indent="0" defTabSz="260375">
              <a:spcBef>
                <a:spcPts val="600"/>
              </a:spcBef>
              <a:buSzTx/>
              <a:buFont typeface="Arial"/>
              <a:buNone/>
              <a:defRPr b="1" sz="1608">
                <a:uFill>
                  <a:solidFill>
                    <a:srgbClr val="000000"/>
                  </a:solidFill>
                </a:uFill>
                <a:latin typeface="+mn-lt"/>
                <a:ea typeface="+mn-ea"/>
                <a:cs typeface="+mn-cs"/>
                <a:sym typeface="Helvetica"/>
              </a:defRPr>
            </a:pPr>
            <a:r>
              <a:t>Slides:</a:t>
            </a:r>
            <a:r>
              <a:rPr b="0"/>
              <a:t> &lt;</a:t>
            </a:r>
            <a:r>
              <a:rPr b="0" u="sng">
                <a:solidFill>
                  <a:srgbClr val="0000FF"/>
                </a:solidFill>
                <a:uFill>
                  <a:solidFill>
                    <a:srgbClr val="0000FF"/>
                  </a:solidFill>
                </a:uFill>
                <a:hlinkClick r:id="rId4" invalidUrl="" action="" tgtFrame="" tooltip="" history="1" highlightClick="0" endSnd="0"/>
              </a:rPr>
              <a:t>https://github.com/braddelong/public-files/blob/master/econ-115-lecture-8.pptx</a:t>
            </a:r>
            <a:r>
              <a:rPr b="0"/>
              <a:t>&gt;</a:t>
            </a: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r>
              <a:t>Do: </a:t>
            </a:r>
            <a:r>
              <a:rPr b="0"/>
              <a:t>Understanding the Great Depression &lt;</a:t>
            </a:r>
            <a:r>
              <a:rPr b="0" u="sng">
                <a:solidFill>
                  <a:srgbClr val="0000FF"/>
                </a:solidFill>
                <a:uFill>
                  <a:solidFill>
                    <a:srgbClr val="0000FF"/>
                  </a:solidFill>
                </a:uFill>
                <a:hlinkClick r:id="rId5" invalidUrl="" action="" tgtFrame="" tooltip="" history="1" highlightClick="0" endSnd="0"/>
              </a:rPr>
              <a:t>https://bcourses.berkeley.edu/courses/1487684/assignments/8052000</a:t>
            </a:r>
            <a:r>
              <a:rPr b="0"/>
              <a:t>&gt;; due Mar 8</a:t>
            </a: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p>
          <a:p>
            <a:pPr marL="0" indent="0" defTabSz="260375">
              <a:spcBef>
                <a:spcPts val="600"/>
              </a:spcBef>
              <a:buSzTx/>
              <a:buFont typeface="Arial"/>
              <a:buNone/>
              <a:defRPr b="1" sz="1608">
                <a:uFill>
                  <a:solidFill>
                    <a:srgbClr val="000000"/>
                  </a:solidFill>
                </a:uFill>
                <a:latin typeface="+mn-lt"/>
                <a:ea typeface="+mn-ea"/>
                <a:cs typeface="+mn-cs"/>
                <a:sym typeface="Helvetica"/>
              </a:defRPr>
            </a:pPr>
          </a:p>
          <a:p>
            <a:pPr marL="0" indent="0" defTabSz="260375">
              <a:spcBef>
                <a:spcPts val="600"/>
              </a:spcBef>
              <a:buSzTx/>
              <a:buFont typeface="Arial"/>
              <a:buNone/>
              <a:defRPr b="1" sz="1608">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6"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01"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04"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07"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10"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13"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16"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19"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22"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25"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28"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29"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o Your iClickers"/>
          <p:cNvSpPr txBox="1"/>
          <p:nvPr>
            <p:ph type="title"/>
          </p:nvPr>
        </p:nvSpPr>
        <p:spPr>
          <a:xfrm>
            <a:off x="371390" y="-1"/>
            <a:ext cx="8341552" cy="1071564"/>
          </a:xfrm>
          <a:prstGeom prst="rect">
            <a:avLst/>
          </a:prstGeom>
        </p:spPr>
        <p:txBody>
          <a:bodyPr/>
          <a:lstStyle/>
          <a:p>
            <a:pPr/>
            <a:r>
              <a:t>To Your iClickers</a:t>
            </a:r>
          </a:p>
        </p:txBody>
      </p:sp>
      <p:sp>
        <p:nvSpPr>
          <p:cNvPr id="100" name="In the abortive German communist revolution of January 1919, Petty Officer Lemmgen and his forces failed to take control of the offices of the Ministry of War because:…"/>
          <p:cNvSpPr txBox="1"/>
          <p:nvPr>
            <p:ph type="body" idx="1"/>
          </p:nvPr>
        </p:nvSpPr>
        <p:spPr>
          <a:xfrm>
            <a:off x="371390" y="1071562"/>
            <a:ext cx="8427769" cy="5311433"/>
          </a:xfrm>
          <a:prstGeom prst="rect">
            <a:avLst/>
          </a:prstGeom>
        </p:spPr>
        <p:txBody>
          <a:bodyPr anchor="t"/>
          <a:lstStyle/>
          <a:p>
            <a:pPr marL="0" indent="0" defTabSz="340935">
              <a:spcBef>
                <a:spcPts val="700"/>
              </a:spcBef>
              <a:buSzTx/>
              <a:buNone/>
              <a:defRPr b="1" sz="1992">
                <a:latin typeface="+mn-lt"/>
                <a:ea typeface="+mn-ea"/>
                <a:cs typeface="+mn-cs"/>
                <a:sym typeface="Helvetica"/>
              </a:defRPr>
            </a:pPr>
            <a:r>
              <a:t>In the abortive German communist revolution of January 1919, Petty Officer Lemmgen and his forces failed to take control of the offices of the Ministry of War because:</a:t>
            </a:r>
          </a:p>
          <a:p>
            <a:pPr marL="0" indent="0" defTabSz="340935">
              <a:spcBef>
                <a:spcPts val="700"/>
              </a:spcBef>
              <a:buSzTx/>
              <a:buNone/>
              <a:defRPr b="1" sz="1992">
                <a:latin typeface="+mn-lt"/>
                <a:ea typeface="+mn-ea"/>
                <a:cs typeface="+mn-cs"/>
                <a:sym typeface="Helvetica"/>
              </a:defRPr>
            </a:pPr>
          </a:p>
          <a:p>
            <a:pPr marL="332873" indent="-332873" defTabSz="340935">
              <a:spcBef>
                <a:spcPts val="700"/>
              </a:spcBef>
              <a:buSzPct val="100000"/>
              <a:buAutoNum type="alphaUcPeriod" startAt="1"/>
              <a:defRPr sz="1992"/>
            </a:pPr>
            <a:r>
              <a:t>Lieutenant Hamburger objected that the document authorizing him to do so was handwritten, and Lemmgen returned to Revolutionary HQ to get the document typed.</a:t>
            </a:r>
          </a:p>
          <a:p>
            <a:pPr marL="332873" indent="-332873" defTabSz="340935">
              <a:spcBef>
                <a:spcPts val="700"/>
              </a:spcBef>
              <a:buSzPct val="100000"/>
              <a:buAutoNum type="alphaUcPeriod" startAt="1"/>
              <a:defRPr sz="1992"/>
            </a:pPr>
            <a:r>
              <a:t>Lieutenant Hamburger objected that the document authorizing him to do so was not signed, and Lemmgen returned to Revolutionary HQ to get the document signed.</a:t>
            </a:r>
          </a:p>
          <a:p>
            <a:pPr marL="332873" indent="-332873" defTabSz="340935">
              <a:spcBef>
                <a:spcPts val="700"/>
              </a:spcBef>
              <a:buSzPct val="100000"/>
              <a:buAutoNum type="alphaUcPeriod" startAt="1"/>
              <a:defRPr sz="1992"/>
            </a:pPr>
            <a:r>
              <a:t>Lieutenant Hamburger objected that the Revolutionary Council that had produced the document was a bunch of traitors.</a:t>
            </a:r>
          </a:p>
          <a:p>
            <a:pPr marL="332873" indent="-332873" defTabSz="340935">
              <a:spcBef>
                <a:spcPts val="700"/>
              </a:spcBef>
              <a:buSzPct val="100000"/>
              <a:buAutoNum type="alphaUcPeriod" startAt="1"/>
              <a:defRPr sz="1992"/>
            </a:pPr>
            <a:r>
              <a:t>Lieutenant Hamburger objected that the Revolutionary Council was only made up of a minority of the leaders of the German Socialist Party.</a:t>
            </a:r>
          </a:p>
          <a:p>
            <a:pPr marL="332873" indent="-332873" defTabSz="340935">
              <a:spcBef>
                <a:spcPts val="700"/>
              </a:spcBef>
              <a:buSzPct val="100000"/>
              <a:buAutoNum type="alphaUcPeriod" startAt="1"/>
              <a:defRPr sz="1992"/>
            </a:pPr>
            <a:r>
              <a:t>None of the above.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3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3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3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41"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42"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4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6"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4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50"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53"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54"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57"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58"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61"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62"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63"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66"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67"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68"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Fascism"/>
          <p:cNvSpPr txBox="1"/>
          <p:nvPr>
            <p:ph type="title"/>
          </p:nvPr>
        </p:nvSpPr>
        <p:spPr>
          <a:xfrm>
            <a:off x="314537" y="0"/>
            <a:ext cx="8501531" cy="1152994"/>
          </a:xfrm>
          <a:prstGeom prst="rect">
            <a:avLst/>
          </a:prstGeom>
        </p:spPr>
        <p:txBody>
          <a:bodyPr/>
          <a:lstStyle>
            <a:lvl1pPr defTabSz="320397">
              <a:defRPr b="1" sz="7175">
                <a:solidFill>
                  <a:srgbClr val="800000"/>
                </a:solidFill>
                <a:latin typeface="+mn-lt"/>
                <a:ea typeface="+mn-ea"/>
                <a:cs typeface="+mn-cs"/>
                <a:sym typeface="Helvetica"/>
              </a:defRPr>
            </a:lvl1pPr>
          </a:lstStyle>
          <a:p>
            <a:pPr/>
            <a:r>
              <a:t>Fascism</a:t>
            </a:r>
          </a:p>
        </p:txBody>
      </p:sp>
      <p:sp>
        <p:nvSpPr>
          <p:cNvPr id="103" name="Communism and Fascism: The Same or Different?…"/>
          <p:cNvSpPr txBox="1"/>
          <p:nvPr>
            <p:ph type="body" sz="half" idx="1"/>
          </p:nvPr>
        </p:nvSpPr>
        <p:spPr>
          <a:xfrm>
            <a:off x="314537" y="1152992"/>
            <a:ext cx="3977463" cy="5393771"/>
          </a:xfrm>
          <a:prstGeom prst="rect">
            <a:avLst/>
          </a:prstGeom>
        </p:spPr>
        <p:txBody>
          <a:bodyPr anchor="t"/>
          <a:lstStyle/>
          <a:p>
            <a:pPr marL="0" indent="0" defTabSz="238244">
              <a:spcBef>
                <a:spcPts val="400"/>
              </a:spcBef>
              <a:buSzTx/>
              <a:buNone/>
              <a:defRPr b="1" sz="1392">
                <a:latin typeface="+mn-lt"/>
                <a:ea typeface="+mn-ea"/>
                <a:cs typeface="+mn-cs"/>
                <a:sym typeface="Helvetica"/>
              </a:defRPr>
            </a:pPr>
            <a:r>
              <a:t>Communism and Fascism: The Same or Different?</a:t>
            </a:r>
          </a:p>
          <a:p>
            <a:pPr marL="162324" indent="-162324" defTabSz="238244">
              <a:spcBef>
                <a:spcPts val="400"/>
              </a:spcBef>
              <a:defRPr sz="1160">
                <a:latin typeface="Times New Roman"/>
                <a:ea typeface="Times New Roman"/>
                <a:cs typeface="Times New Roman"/>
                <a:sym typeface="Times New Roman"/>
              </a:defRPr>
            </a:pPr>
            <a:r>
              <a:t>Felipe Fernandez-Armesto:</a:t>
            </a:r>
          </a:p>
          <a:p>
            <a:pPr lvl="1" marL="420134" indent="-162324" defTabSz="238244">
              <a:spcBef>
                <a:spcPts val="400"/>
              </a:spcBef>
              <a:defRPr sz="1160">
                <a:latin typeface="Times New Roman"/>
                <a:ea typeface="Times New Roman"/>
                <a:cs typeface="Times New Roman"/>
                <a:sym typeface="Times New Roman"/>
              </a:defRPr>
            </a:pPr>
            <a:r>
              <a:t>“From the perspective of the future, the differences among all forms of violent political extremism will blur.... Individuals moved between fascism and militant socialism as if by connecting channels. Mussolini was a socialist youth leader before he became a fascist </a:t>
            </a:r>
            <a:r>
              <a:rPr i="1"/>
              <a:t>duce</a:t>
            </a:r>
            <a:r>
              <a:t>.... [M]any Nazis tried to make the party conform to its name: the National Socialist German Workers’ Party. Britain's [fascist leader], Oswald Mosley, was a socialist cabinet minister before he took to the streets.... [M]y father... carried a communist card and wore a [fascist] Falangist uniform [in Spain] at different moments in the 1930s…”</a:t>
            </a:r>
          </a:p>
          <a:p>
            <a:pPr marL="162324" indent="-162324" defTabSz="238244">
              <a:spcBef>
                <a:spcPts val="400"/>
              </a:spcBef>
              <a:defRPr sz="1160">
                <a:latin typeface="Times New Roman"/>
                <a:ea typeface="Times New Roman"/>
                <a:cs typeface="Times New Roman"/>
                <a:sym typeface="Times New Roman"/>
              </a:defRPr>
            </a:pPr>
            <a:r>
              <a:t>Eric Hobsbawm:</a:t>
            </a:r>
          </a:p>
          <a:p>
            <a:pPr lvl="1" marL="420134" indent="-162324" defTabSz="238244">
              <a:spcBef>
                <a:spcPts val="400"/>
              </a:spcBef>
              <a:defRPr sz="1160">
                <a:latin typeface="Times New Roman"/>
                <a:ea typeface="Times New Roman"/>
                <a:cs typeface="Times New Roman"/>
                <a:sym typeface="Times New Roman"/>
              </a:defRPr>
            </a:pPr>
            <a:r>
              <a:t>“To be a social revolutionary increasingly meant to be a… member or supporter of some Moscow-aligned Communist party.... Nobody else within sight offered both to interpret the world and to change it…. The communist movement…its unity, cohesion, and its striking immunity to fission, it was… the only game in town.... Lenin’s ‘party of a new type’ [was] a formidable innovation of twentieth-century social engineering.... The party could command extraordinary devotion and self-sacrifice from its members, more than military discipline and cohesiveness, and a total concentration on carrying out party decisions at all costs. This impressed even hostile observers profoundly…”</a:t>
            </a:r>
          </a:p>
        </p:txBody>
      </p:sp>
      <p:pic>
        <p:nvPicPr>
          <p:cNvPr id="104" name="Nuremburg_Rally.png" descr="Nuremburg_Rally.png"/>
          <p:cNvPicPr>
            <a:picLocks noChangeAspect="1"/>
          </p:cNvPicPr>
          <p:nvPr/>
        </p:nvPicPr>
        <p:blipFill>
          <a:blip r:embed="rId2">
            <a:extLst/>
          </a:blip>
          <a:stretch>
            <a:fillRect/>
          </a:stretch>
        </p:blipFill>
        <p:spPr>
          <a:xfrm>
            <a:off x="4291999" y="1152992"/>
            <a:ext cx="4524070" cy="2721079"/>
          </a:xfrm>
          <a:prstGeom prst="rect">
            <a:avLst/>
          </a:prstGeom>
          <a:ln w="12700">
            <a:miter lim="400000"/>
          </a:ln>
        </p:spPr>
      </p:pic>
      <p:pic>
        <p:nvPicPr>
          <p:cNvPr id="105" name="Red_Square.png" descr="Red_Square.png"/>
          <p:cNvPicPr>
            <a:picLocks noChangeAspect="1"/>
          </p:cNvPicPr>
          <p:nvPr/>
        </p:nvPicPr>
        <p:blipFill>
          <a:blip r:embed="rId3">
            <a:extLst/>
          </a:blip>
          <a:stretch>
            <a:fillRect/>
          </a:stretch>
        </p:blipFill>
        <p:spPr>
          <a:xfrm>
            <a:off x="4291999" y="3846785"/>
            <a:ext cx="4524070" cy="2699978"/>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71"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72"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75"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76"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8"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7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80"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81"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82"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85"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86"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87"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90"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91"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94"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95"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98"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399"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5"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8"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Fascism"/>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Fascism</a:t>
            </a:r>
          </a:p>
        </p:txBody>
      </p:sp>
      <p:sp>
        <p:nvSpPr>
          <p:cNvPr id="108" name="A belief in leaders: good politics sees not representatives expressing the desires of those below; but leaders who command; the goals of a country are imposed by leaders of vision from above.…"/>
          <p:cNvSpPr txBox="1"/>
          <p:nvPr>
            <p:ph type="body" sz="half" idx="1"/>
          </p:nvPr>
        </p:nvSpPr>
        <p:spPr>
          <a:xfrm>
            <a:off x="314537" y="1152992"/>
            <a:ext cx="3977463" cy="5393771"/>
          </a:xfrm>
          <a:prstGeom prst="rect">
            <a:avLst/>
          </a:prstGeom>
        </p:spPr>
        <p:txBody>
          <a:bodyPr anchor="t"/>
          <a:lstStyle/>
          <a:p>
            <a:pPr marL="275519" indent="-275519" defTabSz="291643">
              <a:spcBef>
                <a:spcPts val="500"/>
              </a:spcBef>
              <a:buSzPct val="100000"/>
              <a:buAutoNum type="arabicPeriod" startAt="1"/>
              <a:defRPr sz="1562"/>
            </a:pPr>
            <a:r>
              <a:rPr i="1">
                <a:latin typeface="+mn-lt"/>
                <a:ea typeface="+mn-ea"/>
                <a:cs typeface="+mn-cs"/>
                <a:sym typeface="Helvetica"/>
              </a:rPr>
              <a:t>A belief in leaders</a:t>
            </a:r>
            <a:r>
              <a:t>: good politics sees not representatives expressing the desires of those below; but leaders who command; the goals of a country are imposed by leaders of vision from above. </a:t>
            </a:r>
          </a:p>
          <a:p>
            <a:pPr marL="275519" indent="-275519" defTabSz="291643">
              <a:spcBef>
                <a:spcPts val="500"/>
              </a:spcBef>
              <a:buSzPct val="100000"/>
              <a:buAutoNum type="arabicPeriod" startAt="1"/>
              <a:defRPr sz="1562"/>
            </a:pPr>
            <a:r>
              <a:rPr i="1">
                <a:latin typeface="+mn-lt"/>
                <a:ea typeface="+mn-ea"/>
                <a:cs typeface="+mn-cs"/>
                <a:sym typeface="Helvetica"/>
              </a:rPr>
              <a:t>The cretinism of parliaments</a:t>
            </a:r>
            <a:r>
              <a:t>: Composed of time-servers, corrupt distributors of favors to special interests, or ideological champions, they are simply incompetent to handle the problems of modern life.</a:t>
            </a:r>
          </a:p>
          <a:p>
            <a:pPr marL="275519" indent="-275519" defTabSz="291643">
              <a:spcBef>
                <a:spcPts val="500"/>
              </a:spcBef>
              <a:buSzPct val="100000"/>
              <a:buAutoNum type="arabicPeriod" startAt="1"/>
              <a:defRPr i="1" sz="1562">
                <a:latin typeface="+mn-lt"/>
                <a:ea typeface="+mn-ea"/>
                <a:cs typeface="+mn-cs"/>
                <a:sym typeface="Helvetica"/>
              </a:defRPr>
            </a:pPr>
            <a:r>
              <a:t>A belief in the value of a strong and unified nation: the willing and eager sacrifice of individual goals and lives to strengthen the national purpose, with war and expansion as tests of strength and arenas for heroic sacrifice. </a:t>
            </a:r>
          </a:p>
          <a:p>
            <a:pPr marL="275519" indent="-275519" defTabSz="291643">
              <a:spcBef>
                <a:spcPts val="500"/>
              </a:spcBef>
              <a:buSzPct val="100000"/>
              <a:buAutoNum type="arabicPeriod" startAt="1"/>
              <a:defRPr sz="1562"/>
            </a:pPr>
            <a:r>
              <a:rPr i="1">
                <a:latin typeface="+mn-lt"/>
                <a:ea typeface="+mn-ea"/>
                <a:cs typeface="+mn-cs"/>
                <a:sym typeface="Helvetica"/>
              </a:rPr>
              <a:t>Coordination and propaganda</a:t>
            </a:r>
            <a:r>
              <a:t>: advertising, ceremonies, the ruling party as an enforcer of social discipline and respect for the leader. </a:t>
            </a:r>
          </a:p>
        </p:txBody>
      </p:sp>
      <p:pic>
        <p:nvPicPr>
          <p:cNvPr id="109" name="Erich_von_Manstein__ne_von_Lewinsky___.png" descr="Erich_von_Manstein__ne_von_Lewinsky___.png"/>
          <p:cNvPicPr>
            <a:picLocks noChangeAspect="1"/>
          </p:cNvPicPr>
          <p:nvPr/>
        </p:nvPicPr>
        <p:blipFill>
          <a:blip r:embed="rId2">
            <a:extLst/>
          </a:blip>
          <a:stretch>
            <a:fillRect/>
          </a:stretch>
        </p:blipFill>
        <p:spPr>
          <a:xfrm>
            <a:off x="4655816" y="1152992"/>
            <a:ext cx="4160253" cy="5251466"/>
          </a:xfrm>
          <a:prstGeom prst="rect">
            <a:avLst/>
          </a:prstGeom>
          <a:ln w="12700">
            <a:miter lim="400000"/>
          </a:ln>
        </p:spPr>
      </p:pic>
      <p:pic>
        <p:nvPicPr>
          <p:cNvPr id="110" name="Cursor_and_nuremberg_rally_-_Google_Search.png" descr="Cursor_and_nuremberg_rally_-_Google_Search.png"/>
          <p:cNvPicPr>
            <a:picLocks noChangeAspect="1"/>
          </p:cNvPicPr>
          <p:nvPr/>
        </p:nvPicPr>
        <p:blipFill>
          <a:blip r:embed="rId3">
            <a:extLst/>
          </a:blip>
          <a:stretch>
            <a:fillRect/>
          </a:stretch>
        </p:blipFill>
        <p:spPr>
          <a:xfrm>
            <a:off x="4291999" y="1152992"/>
            <a:ext cx="4490175" cy="5393771"/>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11"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14"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17"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18"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21"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22"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23"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26"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29"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32"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33"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36"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39"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40"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43"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44"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